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88" r:id="rId2"/>
    <p:sldId id="257" r:id="rId3"/>
    <p:sldId id="261" r:id="rId4"/>
    <p:sldId id="281" r:id="rId5"/>
    <p:sldId id="287" r:id="rId6"/>
    <p:sldId id="289" r:id="rId7"/>
    <p:sldId id="279" r:id="rId8"/>
    <p:sldId id="282" r:id="rId9"/>
    <p:sldId id="283" r:id="rId10"/>
    <p:sldId id="284" r:id="rId11"/>
    <p:sldId id="280" r:id="rId12"/>
    <p:sldId id="285" r:id="rId13"/>
    <p:sldId id="258" r:id="rId14"/>
    <p:sldId id="259" r:id="rId15"/>
    <p:sldId id="286" r:id="rId16"/>
    <p:sldId id="260" r:id="rId17"/>
    <p:sldId id="262" r:id="rId18"/>
    <p:sldId id="264" r:id="rId19"/>
    <p:sldId id="267" r:id="rId20"/>
    <p:sldId id="265" r:id="rId21"/>
    <p:sldId id="270" r:id="rId22"/>
    <p:sldId id="271" r:id="rId23"/>
    <p:sldId id="273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092065-1821-48A8-8BCB-8808F6D33331}" type="datetimeFigureOut">
              <a:rPr lang="ar-SA" smtClean="0"/>
              <a:pPr/>
              <a:t>04/05/36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DEF421-E445-4E22-AE36-592D0051194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7EEA-9A2A-4624-A7B9-0515AE494D82}" type="datetime1">
              <a:rPr lang="ar-SA" smtClean="0"/>
              <a:pPr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F53-7B25-4528-990D-604314ECB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7E80-0DC1-4C45-AAE5-13DCDD5E85F4}" type="datetime1">
              <a:rPr lang="ar-SA" smtClean="0"/>
              <a:pPr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F53-7B25-4528-990D-604314ECB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7449-4CEF-4810-B0C7-541F25B54D17}" type="datetime1">
              <a:rPr lang="ar-SA" smtClean="0"/>
              <a:pPr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F53-7B25-4528-990D-604314ECB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5D0D-383B-4ADF-B0CC-3B225753D98D}" type="datetime1">
              <a:rPr lang="ar-SA" smtClean="0"/>
              <a:pPr>
                <a:defRPr/>
              </a:pPr>
              <a:t>04/05/36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RAAFAT TAHA MOHAMED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BC24A-93EF-4245-8E93-1364ED2F9507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B33B8-DC30-4994-A681-83E5BEE3931D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74F-8A08-4C79-A3E5-140C6C3DE5CC}" type="datetime1">
              <a:rPr lang="ar-SA" smtClean="0"/>
              <a:pPr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F53-7B25-4528-990D-604314ECB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789D-6F77-4DE7-B6C2-DF691C37D197}" type="datetime1">
              <a:rPr lang="ar-SA" smtClean="0"/>
              <a:pPr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F53-7B25-4528-990D-604314ECB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E748-45BA-4BF9-A085-D3E61839AEC4}" type="datetime1">
              <a:rPr lang="ar-SA" smtClean="0"/>
              <a:pPr/>
              <a:t>04/05/36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F53-7B25-4528-990D-604314ECB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EC06-6606-4327-ABD8-86138B18DF5D}" type="datetime1">
              <a:rPr lang="ar-SA" smtClean="0"/>
              <a:pPr/>
              <a:t>04/05/36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F53-7B25-4528-990D-604314ECB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A0FD-1E17-488E-8318-3062C012AC59}" type="datetime1">
              <a:rPr lang="ar-SA" smtClean="0"/>
              <a:pPr/>
              <a:t>04/05/36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F53-7B25-4528-990D-604314ECB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F05C-29F1-4C06-898C-F57A1E2623A9}" type="datetime1">
              <a:rPr lang="ar-SA" smtClean="0"/>
              <a:pPr/>
              <a:t>04/05/36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F53-7B25-4528-990D-604314ECB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51F2-12E8-41F9-A89C-85BEDEA9A610}" type="datetime1">
              <a:rPr lang="ar-SA" smtClean="0"/>
              <a:pPr/>
              <a:t>04/05/36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F53-7B25-4528-990D-604314ECB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EA28-6135-497F-8225-79DB25509FB6}" type="datetime1">
              <a:rPr lang="ar-SA" smtClean="0"/>
              <a:pPr/>
              <a:t>04/05/36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4F53-7B25-4528-990D-604314ECB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DE658-067A-42CF-B7E6-71B9DD067A5C}" type="datetime1">
              <a:rPr lang="ar-SA" smtClean="0"/>
              <a:pPr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RAAFAT TAHA MOHAMED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4F53-7B25-4528-990D-604314ECB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gif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913"/>
            <a:ext cx="8640960" cy="647700"/>
          </a:xfr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Blood Flagellates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836613"/>
            <a:ext cx="8785101" cy="504825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400" dirty="0" smtClean="0"/>
              <a:t>1- Are Protozoa that swim in the blood of patients using</a:t>
            </a:r>
          </a:p>
        </p:txBody>
      </p:sp>
      <p:pic>
        <p:nvPicPr>
          <p:cNvPr id="80900" name="Picture 4" descr="flagella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42000" contrast="66000"/>
          </a:blip>
          <a:srcRect/>
          <a:stretch>
            <a:fillRect/>
          </a:stretch>
        </p:blipFill>
        <p:spPr>
          <a:xfrm>
            <a:off x="1295400" y="3284538"/>
            <a:ext cx="1008063" cy="771525"/>
          </a:xfrm>
          <a:noFill/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187624" y="2708920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u="sng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rgbClr val="C00000"/>
                </a:solidFill>
              </a:rPr>
              <a:t>mastigote 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55576" y="4653136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u="sng" dirty="0" err="1">
                <a:solidFill>
                  <a:srgbClr val="C00000"/>
                </a:solidFill>
              </a:rPr>
              <a:t>Pro</a:t>
            </a:r>
            <a:r>
              <a:rPr lang="en-US" sz="2800" dirty="0" err="1">
                <a:solidFill>
                  <a:srgbClr val="C00000"/>
                </a:solidFill>
              </a:rPr>
              <a:t>mastigote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580112" y="4653136"/>
            <a:ext cx="2376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u="sng" dirty="0" err="1">
                <a:solidFill>
                  <a:srgbClr val="C00000"/>
                </a:solidFill>
              </a:rPr>
              <a:t>Epi</a:t>
            </a:r>
            <a:r>
              <a:rPr lang="en-US" sz="2800" dirty="0" err="1">
                <a:solidFill>
                  <a:srgbClr val="C00000"/>
                </a:solidFill>
              </a:rPr>
              <a:t>mastigote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508104" y="2636912"/>
            <a:ext cx="2808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u="sng" dirty="0" err="1">
                <a:solidFill>
                  <a:srgbClr val="C00000"/>
                </a:solidFill>
              </a:rPr>
              <a:t>Trypo</a:t>
            </a:r>
            <a:r>
              <a:rPr lang="en-US" sz="2800" dirty="0" err="1">
                <a:solidFill>
                  <a:srgbClr val="C00000"/>
                </a:solidFill>
              </a:rPr>
              <a:t>mastigote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80906" name="Picture 10" descr="flagellat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-54000" contrast="78000"/>
          </a:blip>
          <a:srcRect/>
          <a:stretch>
            <a:fillRect/>
          </a:stretch>
        </p:blipFill>
        <p:spPr>
          <a:xfrm>
            <a:off x="254000" y="5301109"/>
            <a:ext cx="3600450" cy="717550"/>
          </a:xfrm>
          <a:noFill/>
        </p:spPr>
      </p:pic>
      <p:pic>
        <p:nvPicPr>
          <p:cNvPr id="80910" name="Picture 14" descr="flagellate 5"/>
          <p:cNvPicPr>
            <a:picLocks noChangeAspect="1" noChangeArrowheads="1"/>
          </p:cNvPicPr>
          <p:nvPr/>
        </p:nvPicPr>
        <p:blipFill>
          <a:blip r:embed="rId4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5076056" y="3356992"/>
            <a:ext cx="3457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1" name="Picture 15" descr="flagellate 4"/>
          <p:cNvPicPr>
            <a:picLocks noChangeAspect="1" noChangeArrowheads="1"/>
          </p:cNvPicPr>
          <p:nvPr/>
        </p:nvPicPr>
        <p:blipFill>
          <a:blip r:embed="rId5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5219700" y="5372001"/>
            <a:ext cx="28797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2" name="Line 16"/>
          <p:cNvSpPr>
            <a:spLocks noChangeShapeType="1"/>
          </p:cNvSpPr>
          <p:nvPr/>
        </p:nvSpPr>
        <p:spPr bwMode="auto">
          <a:xfrm flipV="1">
            <a:off x="1331913" y="3644900"/>
            <a:ext cx="215900" cy="288925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0" y="3860800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Eccentric nucleus</a:t>
            </a:r>
            <a:r>
              <a:rPr lang="en-US" sz="2000" dirty="0"/>
              <a:t> </a:t>
            </a:r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 flipV="1">
            <a:off x="5651500" y="5803801"/>
            <a:ext cx="576263" cy="504825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3779838" y="6237188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Central nucleus</a:t>
            </a: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 flipV="1">
            <a:off x="7885113" y="5443438"/>
            <a:ext cx="71437" cy="360363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 flipV="1">
            <a:off x="3203575" y="5588447"/>
            <a:ext cx="0" cy="288925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 flipV="1">
            <a:off x="7884368" y="3501008"/>
            <a:ext cx="0" cy="288925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6732588" y="5084663"/>
            <a:ext cx="241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Free Flagellum 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6623050" y="3717727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Free Flagellum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2339975" y="5732909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Free Flagellum</a:t>
            </a:r>
            <a:r>
              <a:rPr lang="en-US" sz="200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2051050" y="3500438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No free flagellum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0" y="5877372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Central nucleus</a:t>
            </a:r>
          </a:p>
        </p:txBody>
      </p:sp>
      <p:sp>
        <p:nvSpPr>
          <p:cNvPr id="80924" name="Line 28"/>
          <p:cNvSpPr>
            <a:spLocks noChangeShapeType="1"/>
          </p:cNvSpPr>
          <p:nvPr/>
        </p:nvSpPr>
        <p:spPr bwMode="auto">
          <a:xfrm flipV="1">
            <a:off x="1258888" y="5661472"/>
            <a:ext cx="142875" cy="288925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25" name="Line 29"/>
          <p:cNvSpPr>
            <a:spLocks noChangeShapeType="1"/>
          </p:cNvSpPr>
          <p:nvPr/>
        </p:nvSpPr>
        <p:spPr bwMode="auto">
          <a:xfrm flipV="1">
            <a:off x="6156176" y="3789040"/>
            <a:ext cx="142875" cy="288925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4787900" y="4005064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Central nucleus</a:t>
            </a:r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 flipV="1">
            <a:off x="1835150" y="3356992"/>
            <a:ext cx="936650" cy="216471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2699792" y="306896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</a:rPr>
              <a:t>kinetoplast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>
            <a:off x="7019925" y="5876255"/>
            <a:ext cx="217488" cy="217488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 flipV="1">
            <a:off x="2627313" y="5301109"/>
            <a:ext cx="438150" cy="287338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 flipH="1" flipV="1">
            <a:off x="4499991" y="3356991"/>
            <a:ext cx="1008881" cy="360933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2843808" y="5013176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</a:rPr>
              <a:t>kinetoplast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80934" name="Text Box 38"/>
          <p:cNvSpPr txBox="1">
            <a:spLocks noChangeArrowheads="1"/>
          </p:cNvSpPr>
          <p:nvPr/>
        </p:nvSpPr>
        <p:spPr bwMode="auto">
          <a:xfrm>
            <a:off x="179512" y="1988840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dirty="0" smtClean="0"/>
              <a:t>3- Include</a:t>
            </a:r>
            <a:r>
              <a:rPr lang="en-US" sz="2400" dirty="0"/>
              <a:t>:</a:t>
            </a: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1619573" y="1917130"/>
            <a:ext cx="2376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i="1" dirty="0" err="1">
                <a:solidFill>
                  <a:srgbClr val="000099"/>
                </a:solidFill>
              </a:rPr>
              <a:t>Leishmania</a:t>
            </a:r>
            <a:endParaRPr lang="en-US" sz="2800" i="1" dirty="0">
              <a:solidFill>
                <a:srgbClr val="000099"/>
              </a:solidFill>
            </a:endParaRPr>
          </a:p>
        </p:txBody>
      </p:sp>
      <p:sp>
        <p:nvSpPr>
          <p:cNvPr id="80937" name="Line 41"/>
          <p:cNvSpPr>
            <a:spLocks noChangeShapeType="1"/>
          </p:cNvSpPr>
          <p:nvPr/>
        </p:nvSpPr>
        <p:spPr bwMode="auto">
          <a:xfrm flipV="1">
            <a:off x="5940152" y="3356992"/>
            <a:ext cx="73025" cy="2159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38" name="Line 42"/>
          <p:cNvSpPr>
            <a:spLocks noChangeShapeType="1"/>
          </p:cNvSpPr>
          <p:nvPr/>
        </p:nvSpPr>
        <p:spPr bwMode="auto">
          <a:xfrm flipV="1">
            <a:off x="6444208" y="3356992"/>
            <a:ext cx="73025" cy="2159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39" name="Text Box 43"/>
          <p:cNvSpPr txBox="1">
            <a:spLocks noChangeArrowheads="1"/>
          </p:cNvSpPr>
          <p:nvPr/>
        </p:nvSpPr>
        <p:spPr bwMode="auto">
          <a:xfrm>
            <a:off x="5364163" y="2997002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Undulating membrane</a:t>
            </a:r>
          </a:p>
        </p:txBody>
      </p:sp>
      <p:sp>
        <p:nvSpPr>
          <p:cNvPr id="80940" name="Text Box 44"/>
          <p:cNvSpPr txBox="1">
            <a:spLocks noChangeArrowheads="1"/>
          </p:cNvSpPr>
          <p:nvPr/>
        </p:nvSpPr>
        <p:spPr bwMode="auto">
          <a:xfrm>
            <a:off x="5759450" y="602128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Undulating membrane</a:t>
            </a:r>
          </a:p>
        </p:txBody>
      </p:sp>
      <p:sp>
        <p:nvSpPr>
          <p:cNvPr id="80941" name="Text Box 45"/>
          <p:cNvSpPr txBox="1">
            <a:spLocks noChangeArrowheads="1"/>
          </p:cNvSpPr>
          <p:nvPr/>
        </p:nvSpPr>
        <p:spPr bwMode="auto">
          <a:xfrm>
            <a:off x="4788024" y="5085184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</a:rPr>
              <a:t>kinetoplast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80942" name="Line 46"/>
          <p:cNvSpPr>
            <a:spLocks noChangeShapeType="1"/>
          </p:cNvSpPr>
          <p:nvPr/>
        </p:nvSpPr>
        <p:spPr bwMode="auto">
          <a:xfrm flipH="1" flipV="1">
            <a:off x="6300191" y="5445223"/>
            <a:ext cx="143471" cy="358577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779912" y="1916832"/>
            <a:ext cx="2808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2800" dirty="0">
                <a:solidFill>
                  <a:srgbClr val="000099"/>
                </a:solidFill>
              </a:rPr>
              <a:t>&amp; </a:t>
            </a:r>
            <a:r>
              <a:rPr lang="en-US" sz="2800" i="1" dirty="0" err="1" smtClean="0">
                <a:solidFill>
                  <a:srgbClr val="000099"/>
                </a:solidFill>
              </a:rPr>
              <a:t>Trypanosoma</a:t>
            </a:r>
            <a:endParaRPr lang="en-US" sz="2800" dirty="0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79512" y="2348880"/>
            <a:ext cx="468109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4- Acquire </a:t>
            </a:r>
            <a:r>
              <a:rPr lang="en-US" sz="2400" dirty="0"/>
              <a:t>the following shapes: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187623" y="1196752"/>
            <a:ext cx="6552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sz="2400" dirty="0"/>
              <a:t>flagellum 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mastigote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en-US" sz="2400" dirty="0"/>
              <a:t>then invade their tissues.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1560" y="31409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smtClean="0"/>
              <a:t>oval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085184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smtClean="0"/>
              <a:t>elongated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79512" y="155679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/>
              <a:t>2- Transmitted to man through arthropods bite</a:t>
            </a:r>
            <a:r>
              <a:rPr lang="ar-EG" sz="2400" dirty="0" smtClean="0"/>
              <a:t> 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39552" y="119675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ar-EG" sz="2800" dirty="0" smtClean="0"/>
              <a:t>خيط</a:t>
            </a:r>
            <a:endParaRPr 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0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0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  <p:bldP spid="80902" grpId="0"/>
      <p:bldP spid="80903" grpId="0"/>
      <p:bldP spid="80904" grpId="0"/>
      <p:bldP spid="80905" grpId="0"/>
      <p:bldP spid="80912" grpId="0" animBg="1"/>
      <p:bldP spid="80913" grpId="0"/>
      <p:bldP spid="80914" grpId="0" animBg="1"/>
      <p:bldP spid="80915" grpId="0"/>
      <p:bldP spid="80916" grpId="0" animBg="1"/>
      <p:bldP spid="80917" grpId="0" animBg="1"/>
      <p:bldP spid="80918" grpId="0" animBg="1"/>
      <p:bldP spid="80919" grpId="0"/>
      <p:bldP spid="80920" grpId="0"/>
      <p:bldP spid="80921" grpId="0"/>
      <p:bldP spid="80922" grpId="0"/>
      <p:bldP spid="80923" grpId="0"/>
      <p:bldP spid="80924" grpId="0" animBg="1"/>
      <p:bldP spid="80925" grpId="0" animBg="1"/>
      <p:bldP spid="80926" grpId="0"/>
      <p:bldP spid="80927" grpId="0" animBg="1"/>
      <p:bldP spid="80928" grpId="0"/>
      <p:bldP spid="80930" grpId="0" animBg="1"/>
      <p:bldP spid="80931" grpId="0" animBg="1"/>
      <p:bldP spid="80932" grpId="0" animBg="1"/>
      <p:bldP spid="80933" grpId="0"/>
      <p:bldP spid="80935" grpId="0"/>
      <p:bldP spid="80937" grpId="0" animBg="1"/>
      <p:bldP spid="80938" grpId="0" animBg="1"/>
      <p:bldP spid="80939" grpId="0"/>
      <p:bldP spid="80940" grpId="0"/>
      <p:bldP spid="80941" grpId="0"/>
      <p:bldP spid="80942" grpId="0" animBg="1"/>
      <p:bldP spid="41" grpId="0"/>
      <p:bldP spid="43" grpId="0"/>
      <p:bldP spid="45" grpId="0"/>
      <p:bldP spid="46" grpId="0"/>
      <p:bldP spid="47" grpId="0"/>
      <p:bldP spid="48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1520" y="188640"/>
            <a:ext cx="8642350" cy="7191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Pathogenesis of Visceral Leishmaniasis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052736"/>
            <a:ext cx="61926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Progressive disease may lead to the followings: </a:t>
            </a:r>
            <a:endParaRPr lang="ar-S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556792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3-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bacterial infection </a:t>
            </a:r>
            <a:r>
              <a:rPr lang="en-US" sz="2400" dirty="0" smtClean="0"/>
              <a:t>( due to Neutropenia / compromised immunity /  malnutrition)             Otitis media – </a:t>
            </a:r>
            <a:r>
              <a:rPr lang="en-US" sz="2400" b="1" dirty="0" smtClean="0"/>
              <a:t>Pneumonia</a:t>
            </a:r>
            <a:r>
              <a:rPr lang="en-US" sz="2400" dirty="0" smtClean="0"/>
              <a:t> - </a:t>
            </a:r>
            <a:r>
              <a:rPr lang="en-US" sz="2400" b="1" dirty="0" smtClean="0"/>
              <a:t>Septicemia</a:t>
            </a:r>
            <a:endParaRPr lang="ar-S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492896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4-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affection            reversed A/G ratio                </a:t>
            </a:r>
            <a:r>
              <a:rPr lang="en-US" sz="2400" b="1" dirty="0" smtClean="0"/>
              <a:t>Hypoalbuminaemia                        Oedema</a:t>
            </a:r>
            <a:r>
              <a:rPr lang="en-US" sz="2400" dirty="0" smtClean="0"/>
              <a:t>.</a:t>
            </a:r>
            <a:endParaRPr lang="ar-SA" sz="2400" dirty="0"/>
          </a:p>
        </p:txBody>
      </p:sp>
      <p:sp>
        <p:nvSpPr>
          <p:cNvPr id="17" name="Right Arrow 16"/>
          <p:cNvSpPr/>
          <p:nvPr/>
        </p:nvSpPr>
        <p:spPr>
          <a:xfrm>
            <a:off x="3347864" y="206084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ight Arrow 17"/>
          <p:cNvSpPr/>
          <p:nvPr/>
        </p:nvSpPr>
        <p:spPr>
          <a:xfrm>
            <a:off x="2267744" y="263691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ight Arrow 18"/>
          <p:cNvSpPr/>
          <p:nvPr/>
        </p:nvSpPr>
        <p:spPr>
          <a:xfrm>
            <a:off x="5508104" y="263691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Right Arrow 19"/>
          <p:cNvSpPr/>
          <p:nvPr/>
        </p:nvSpPr>
        <p:spPr>
          <a:xfrm>
            <a:off x="755576" y="2924944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TextBox 20"/>
          <p:cNvSpPr txBox="1"/>
          <p:nvPr/>
        </p:nvSpPr>
        <p:spPr>
          <a:xfrm>
            <a:off x="0" y="3356992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5-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complexes              mild glomerulonephritis (</a:t>
            </a:r>
            <a:r>
              <a:rPr lang="en-US" sz="2400" dirty="0" smtClean="0"/>
              <a:t>deposition of C.I.C.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in glomerular capillaries)</a:t>
            </a:r>
            <a:r>
              <a:rPr lang="en-US" sz="2400" b="1" dirty="0" smtClean="0"/>
              <a:t>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Nephrotic syndrome </a:t>
            </a:r>
            <a:r>
              <a:rPr lang="en-US" sz="2400" dirty="0" smtClean="0"/>
              <a:t>may lead to death.</a:t>
            </a:r>
            <a:endParaRPr lang="ar-SA" sz="2400" dirty="0"/>
          </a:p>
        </p:txBody>
      </p:sp>
      <p:sp>
        <p:nvSpPr>
          <p:cNvPr id="22" name="Right Arrow 21"/>
          <p:cNvSpPr/>
          <p:nvPr/>
        </p:nvSpPr>
        <p:spPr>
          <a:xfrm>
            <a:off x="2987824" y="350100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Right Arrow 23"/>
          <p:cNvSpPr/>
          <p:nvPr/>
        </p:nvSpPr>
        <p:spPr>
          <a:xfrm>
            <a:off x="3851920" y="386104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  <p:bldP spid="14" grpId="0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Text pictures\infected macroph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1200150" cy="1228725"/>
          </a:xfrm>
          <a:prstGeom prst="rect">
            <a:avLst/>
          </a:prstGeom>
          <a:noFill/>
        </p:spPr>
      </p:pic>
      <p:pic>
        <p:nvPicPr>
          <p:cNvPr id="37" name="Picture 22" descr="F:\azza\bone marrow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429000"/>
            <a:ext cx="974450" cy="32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88912"/>
            <a:ext cx="8642350" cy="719807"/>
          </a:xfr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Pathogenesis of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Visceral Leishmaniasis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908050"/>
            <a:ext cx="701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dirty="0">
                <a:solidFill>
                  <a:srgbClr val="000099"/>
                </a:solidFill>
              </a:rPr>
              <a:t>Leishmanioma</a:t>
            </a:r>
            <a:r>
              <a:rPr lang="en-US" sz="2800" dirty="0"/>
              <a:t> </a:t>
            </a:r>
            <a:r>
              <a:rPr lang="en-US" sz="2400" dirty="0"/>
              <a:t>is rarely seen at the site of bite</a:t>
            </a:r>
          </a:p>
        </p:txBody>
      </p:sp>
      <p:pic>
        <p:nvPicPr>
          <p:cNvPr id="9" name="Picture 25" descr="phlebotomus b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980728"/>
            <a:ext cx="2070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6"/>
          <p:cNvSpPr>
            <a:spLocks noChangeShapeType="1"/>
          </p:cNvSpPr>
          <p:nvPr/>
        </p:nvSpPr>
        <p:spPr bwMode="auto">
          <a:xfrm flipH="1">
            <a:off x="7020718" y="256505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5" descr="flagellate 2"/>
          <p:cNvPicPr>
            <a:picLocks noChangeAspect="1" noChangeArrowheads="1"/>
          </p:cNvPicPr>
          <p:nvPr/>
        </p:nvPicPr>
        <p:blipFill>
          <a:blip r:embed="rId5" cstate="print">
            <a:lum bright="-66000" contrast="90000"/>
          </a:blip>
          <a:srcRect/>
          <a:stretch>
            <a:fillRect/>
          </a:stretch>
        </p:blipFill>
        <p:spPr bwMode="auto">
          <a:xfrm>
            <a:off x="6084168" y="2564904"/>
            <a:ext cx="77628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flagellate 2"/>
          <p:cNvPicPr>
            <a:picLocks noChangeAspect="1" noChangeArrowheads="1"/>
          </p:cNvPicPr>
          <p:nvPr/>
        </p:nvPicPr>
        <p:blipFill>
          <a:blip r:embed="rId6" cstate="print">
            <a:lum bright="-78000" contrast="96000"/>
          </a:blip>
          <a:srcRect/>
          <a:stretch>
            <a:fillRect/>
          </a:stretch>
        </p:blipFill>
        <p:spPr bwMode="auto">
          <a:xfrm>
            <a:off x="6084168" y="2420888"/>
            <a:ext cx="7699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436096" y="2852936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Promastigotes </a:t>
            </a: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5400000">
            <a:off x="3317876" y="2378075"/>
            <a:ext cx="215900" cy="1165225"/>
          </a:xfrm>
          <a:custGeom>
            <a:avLst/>
            <a:gdLst>
              <a:gd name="T0" fmla="*/ 101775 w 150421"/>
              <a:gd name="T1" fmla="*/ 0 h 950026"/>
              <a:gd name="T2" fmla="*/ 1322910 w 150421"/>
              <a:gd name="T3" fmla="*/ 1330118 h 950026"/>
              <a:gd name="T4" fmla="*/ 101775 w 150421"/>
              <a:gd name="T5" fmla="*/ 2266134 h 950026"/>
              <a:gd name="T6" fmla="*/ 1933463 w 150421"/>
              <a:gd name="T7" fmla="*/ 3941103 h 950026"/>
              <a:gd name="T8" fmla="*/ 1933463 w 150421"/>
              <a:gd name="T9" fmla="*/ 3941103 h 9500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421"/>
              <a:gd name="T16" fmla="*/ 0 h 950026"/>
              <a:gd name="T17" fmla="*/ 150421 w 150421"/>
              <a:gd name="T18" fmla="*/ 950026 h 9500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421" h="950026">
                <a:moveTo>
                  <a:pt x="7917" y="0"/>
                </a:moveTo>
                <a:cubicBezTo>
                  <a:pt x="55418" y="114795"/>
                  <a:pt x="102920" y="229590"/>
                  <a:pt x="102920" y="320634"/>
                </a:cubicBezTo>
                <a:cubicBezTo>
                  <a:pt x="102920" y="411678"/>
                  <a:pt x="0" y="441366"/>
                  <a:pt x="7917" y="546265"/>
                </a:cubicBezTo>
                <a:cubicBezTo>
                  <a:pt x="15834" y="651164"/>
                  <a:pt x="150421" y="950026"/>
                  <a:pt x="150421" y="950026"/>
                </a:cubicBezTo>
              </a:path>
            </a:pathLst>
          </a:cu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 rot="5400000">
            <a:off x="3282157" y="2055018"/>
            <a:ext cx="215900" cy="1236663"/>
          </a:xfrm>
          <a:custGeom>
            <a:avLst/>
            <a:gdLst>
              <a:gd name="T0" fmla="*/ 101775 w 150421"/>
              <a:gd name="T1" fmla="*/ 0 h 950026"/>
              <a:gd name="T2" fmla="*/ 1322833 w 150421"/>
              <a:gd name="T3" fmla="*/ 2018267 h 950026"/>
              <a:gd name="T4" fmla="*/ 101775 w 150421"/>
              <a:gd name="T5" fmla="*/ 3438538 h 950026"/>
              <a:gd name="T6" fmla="*/ 1933341 w 150421"/>
              <a:gd name="T7" fmla="*/ 5980058 h 950026"/>
              <a:gd name="T8" fmla="*/ 1933341 w 150421"/>
              <a:gd name="T9" fmla="*/ 5980058 h 9500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421"/>
              <a:gd name="T16" fmla="*/ 0 h 950026"/>
              <a:gd name="T17" fmla="*/ 150421 w 150421"/>
              <a:gd name="T18" fmla="*/ 950026 h 9500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421" h="950026">
                <a:moveTo>
                  <a:pt x="7917" y="0"/>
                </a:moveTo>
                <a:cubicBezTo>
                  <a:pt x="55418" y="114795"/>
                  <a:pt x="102920" y="229590"/>
                  <a:pt x="102920" y="320634"/>
                </a:cubicBezTo>
                <a:cubicBezTo>
                  <a:pt x="102920" y="411678"/>
                  <a:pt x="0" y="441366"/>
                  <a:pt x="7917" y="546265"/>
                </a:cubicBezTo>
                <a:cubicBezTo>
                  <a:pt x="15834" y="651164"/>
                  <a:pt x="150421" y="950026"/>
                  <a:pt x="150421" y="950026"/>
                </a:cubicBezTo>
              </a:path>
            </a:pathLst>
          </a:cu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555875" y="1700213"/>
            <a:ext cx="1690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 Via blood stream to 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0" y="2997200"/>
            <a:ext cx="3816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Reticulo-endothelial cells present in human viscera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79388" y="3787775"/>
            <a:ext cx="1260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Liver:</a:t>
            </a:r>
            <a:endParaRPr lang="en-US" sz="2800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179388" y="4221163"/>
            <a:ext cx="1619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Spleen: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0" y="4652963"/>
            <a:ext cx="2700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Lymph nodes:</a:t>
            </a:r>
            <a:endParaRPr lang="en-US" sz="2800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179388" y="5084763"/>
            <a:ext cx="2482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Bone marrow:</a:t>
            </a:r>
            <a:endParaRPr lang="en-US" sz="2800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179388" y="6165850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Intestinal mucosa:</a:t>
            </a:r>
          </a:p>
        </p:txBody>
      </p:sp>
      <p:pic>
        <p:nvPicPr>
          <p:cNvPr id="10264" name="Picture 24" descr="C:\Users\azza\Desktop\chag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2636838"/>
            <a:ext cx="152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5" descr="C:\Users\azza\Desktop\chag.gif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124075" y="2708275"/>
            <a:ext cx="431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flagellate 2"/>
          <p:cNvPicPr>
            <a:picLocks noChangeAspect="1" noChangeArrowheads="1"/>
          </p:cNvPicPr>
          <p:nvPr/>
        </p:nvPicPr>
        <p:blipFill>
          <a:blip r:embed="rId9" cstate="print">
            <a:lum bright="-54000" contrast="78000"/>
          </a:blip>
          <a:srcRect/>
          <a:stretch>
            <a:fillRect/>
          </a:stretch>
        </p:blipFill>
        <p:spPr bwMode="auto">
          <a:xfrm>
            <a:off x="6012160" y="2708920"/>
            <a:ext cx="839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4213" y="2636838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2400">
                <a:solidFill>
                  <a:srgbClr val="008000"/>
                </a:solidFill>
              </a:rPr>
              <a:t>Taken by</a:t>
            </a:r>
          </a:p>
        </p:txBody>
      </p:sp>
      <p:sp>
        <p:nvSpPr>
          <p:cNvPr id="2" name="TextBox 33"/>
          <p:cNvSpPr txBox="1">
            <a:spLocks noChangeArrowheads="1"/>
          </p:cNvSpPr>
          <p:nvPr/>
        </p:nvSpPr>
        <p:spPr bwMode="auto">
          <a:xfrm>
            <a:off x="1187450" y="3789363"/>
            <a:ext cx="2232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hepatomegaly</a:t>
            </a:r>
          </a:p>
        </p:txBody>
      </p:sp>
      <p:sp>
        <p:nvSpPr>
          <p:cNvPr id="10266" name="TextBox 34"/>
          <p:cNvSpPr txBox="1">
            <a:spLocks noChangeArrowheads="1"/>
          </p:cNvSpPr>
          <p:nvPr/>
        </p:nvSpPr>
        <p:spPr bwMode="auto">
          <a:xfrm>
            <a:off x="1476375" y="4221163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dirty="0" err="1"/>
              <a:t>splenomegaly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0267" name="TextBox 35"/>
          <p:cNvSpPr txBox="1">
            <a:spLocks noChangeArrowheads="1"/>
          </p:cNvSpPr>
          <p:nvPr/>
        </p:nvSpPr>
        <p:spPr bwMode="auto">
          <a:xfrm>
            <a:off x="2484438" y="4724400"/>
            <a:ext cx="1582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enlarged 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652120" y="2852936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</a:rPr>
              <a:t>Amastigotes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11560" y="5805488"/>
            <a:ext cx="514947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sz="2400" dirty="0"/>
              <a:t>Reversal of albumin / globulin ratio</a:t>
            </a:r>
          </a:p>
        </p:txBody>
      </p:sp>
      <p:sp>
        <p:nvSpPr>
          <p:cNvPr id="10268" name="TextBox 36"/>
          <p:cNvSpPr txBox="1">
            <a:spLocks noChangeArrowheads="1"/>
          </p:cNvSpPr>
          <p:nvPr/>
        </p:nvSpPr>
        <p:spPr bwMode="auto">
          <a:xfrm>
            <a:off x="3059113" y="6237288"/>
            <a:ext cx="3313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diarrhoea &amp; dysentery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16200000" flipH="1">
            <a:off x="8423759" y="4833825"/>
            <a:ext cx="793427" cy="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rot="5400000">
            <a:off x="7597254" y="6020370"/>
            <a:ext cx="4318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5400000">
            <a:off x="7669261" y="3788123"/>
            <a:ext cx="431800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800" y="5445224"/>
            <a:ext cx="273598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thrombocytopenia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228184" y="44371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/>
              <a:t>marrow</a:t>
            </a:r>
            <a:endParaRPr lang="en-US" sz="2000" dirty="0"/>
          </a:p>
        </p:txBody>
      </p:sp>
      <p:cxnSp>
        <p:nvCxnSpPr>
          <p:cNvPr id="41" name="Straight Connector 40"/>
          <p:cNvCxnSpPr/>
          <p:nvPr/>
        </p:nvCxnSpPr>
        <p:spPr bwMode="auto">
          <a:xfrm rot="5400000" flipH="1" flipV="1">
            <a:off x="6300192" y="4077072"/>
            <a:ext cx="720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6660232" y="3717032"/>
            <a:ext cx="57606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6200000" flipV="1">
            <a:off x="6084170" y="5445222"/>
            <a:ext cx="1152128" cy="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6660232" y="6021288"/>
            <a:ext cx="57606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3501008"/>
            <a:ext cx="428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172400" y="3645023"/>
            <a:ext cx="588478" cy="262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Connector 46"/>
          <p:cNvCxnSpPr/>
          <p:nvPr/>
        </p:nvCxnSpPr>
        <p:spPr bwMode="auto">
          <a:xfrm>
            <a:off x="7236296" y="4725144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5400000" flipH="1" flipV="1">
            <a:off x="6660232" y="4941168"/>
            <a:ext cx="27363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8384" y="3573016"/>
            <a:ext cx="43204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8028384" y="6309320"/>
            <a:ext cx="43204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6660232" y="37170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dirty="0" smtClean="0"/>
              <a:t>RBCs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164288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dirty="0" smtClean="0"/>
              <a:t>WBCs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660232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dirty="0" smtClean="0"/>
              <a:t>Platelets </a:t>
            </a:r>
            <a:endParaRPr lang="en-US" dirty="0"/>
          </a:p>
        </p:txBody>
      </p:sp>
      <p:pic>
        <p:nvPicPr>
          <p:cNvPr id="29" name="Picture 24" descr="C:\Users\azza\Desktop\chag4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4300" y="2636838"/>
            <a:ext cx="177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Oval 51"/>
          <p:cNvSpPr/>
          <p:nvPr/>
        </p:nvSpPr>
        <p:spPr bwMode="auto">
          <a:xfrm>
            <a:off x="7308304" y="5877272"/>
            <a:ext cx="72008" cy="7200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452320" y="5877272"/>
            <a:ext cx="72008" cy="7200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380312" y="5949280"/>
            <a:ext cx="72008" cy="7200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308304" y="6021288"/>
            <a:ext cx="72008" cy="7200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524328" y="6021288"/>
            <a:ext cx="72008" cy="7200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380312" y="6093296"/>
            <a:ext cx="72008" cy="7200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83768" y="51571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err="1" smtClean="0"/>
              <a:t>Anaemia</a:t>
            </a:r>
            <a:r>
              <a:rPr lang="en-US" sz="2400" dirty="0" smtClean="0"/>
              <a:t>,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3923928" y="515719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err="1" smtClean="0"/>
              <a:t>leukopenia</a:t>
            </a:r>
            <a:r>
              <a:rPr lang="en-US" sz="2400" dirty="0" smtClean="0"/>
              <a:t>,</a:t>
            </a:r>
            <a:endParaRPr lang="en-US" sz="2400" dirty="0"/>
          </a:p>
        </p:txBody>
      </p:sp>
      <p:pic>
        <p:nvPicPr>
          <p:cNvPr id="62" name="Picture 25" descr="C:\Users\azza\Desktop\chag.gif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156176" y="2420888"/>
            <a:ext cx="431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 descr="F:\Text pictures\infected macrophage - Copy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1992070"/>
            <a:ext cx="1224136" cy="1253283"/>
          </a:xfrm>
          <a:prstGeom prst="rect">
            <a:avLst/>
          </a:prstGeom>
          <a:noFill/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2276872"/>
            <a:ext cx="166925" cy="19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4370376" y="2406486"/>
            <a:ext cx="164177" cy="1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3968" y="2636912"/>
            <a:ext cx="164176" cy="1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 descr="F:\Text pictures\chag4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4651865" y="2584292"/>
            <a:ext cx="360041" cy="465284"/>
          </a:xfrm>
          <a:prstGeom prst="rect">
            <a:avLst/>
          </a:prstGeom>
          <a:noFill/>
        </p:spPr>
      </p:pic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>
          <a:xfrm>
            <a:off x="320384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Dr. RAAFAT TAHA MOHAMED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C -0.01527 0.00787 -0.03038 0.01574 -0.03767 0.01899 C -0.04496 0.02223 -0.04062 0.02014 -0.0434 0.01899 C -0.04618 0.01783 -0.05156 0.01366 -0.05468 0.01135 C -0.05781 0.00903 -0.06007 0.00672 -0.06215 0.0051 C -0.06423 0.00348 -0.06493 0.00232 -0.06684 0.00139 C -0.06875 0.00047 -0.071 0.00024 -0.07343 -1.85185E-6 C -0.07586 -0.00023 -0.07847 -0.00092 -0.08107 -1.85185E-6 C -0.08368 0.00093 -0.0868 0.00371 -0.08958 0.0051 C -0.09236 0.00649 -0.09479 0.00741 -0.09809 0.0088 C -0.10139 0.01019 -0.1059 0.01204 -0.10937 0.01389 C -0.11284 0.01574 -0.11614 0.01829 -0.11875 0.02014 C -0.12135 0.02199 -0.12239 0.02408 -0.12448 0.02524 C -0.12656 0.02639 -0.12882 0.02686 -0.13107 0.02778 C -0.13333 0.02871 -0.13593 0.03056 -0.13854 0.03033 C -0.14114 0.0301 -0.14566 0.02709 -0.14704 0.02639 " pathEditMode="relative" ptsTypes="aaaaaaaaaaaaaa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2963E-6 C -0.00296 0.00464 -0.00573 0.0095 -0.0132 0.01274 C -0.02066 0.01598 -0.03803 0.01829 -0.04532 0.01899 C -0.05261 0.01968 -0.05382 0.01783 -0.0566 0.01644 C -0.05938 0.01505 -0.06042 0.01228 -0.06233 0.01019 C -0.06424 0.00811 -0.0658 0.00556 -0.06789 0.00394 C -0.06997 0.00232 -0.07171 -0.00022 -0.07448 6.2963E-6 C -0.07726 0.00024 -0.08039 0.00302 -0.0849 0.0051 C -0.08941 0.00718 -0.09914 0.01158 -0.10191 0.01274 " pathEditMode="relative" ptsTypes="aaaaaaaaA">
                                      <p:cBhvr>
                                        <p:cTn id="126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00"/>
                            </p:stCondLst>
                            <p:childTnLst>
                              <p:par>
                                <p:cTn id="2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000"/>
                            </p:stCondLst>
                            <p:childTnLst>
                              <p:par>
                                <p:cTn id="2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"/>
                            </p:stCondLst>
                            <p:childTnLst>
                              <p:par>
                                <p:cTn id="3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7" grpId="0"/>
      <p:bldP spid="17" grpId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32" grpId="0"/>
      <p:bldP spid="2" grpId="0"/>
      <p:bldP spid="10266" grpId="0"/>
      <p:bldP spid="10267" grpId="0"/>
      <p:bldP spid="18" grpId="0"/>
      <p:bldP spid="38" grpId="0"/>
      <p:bldP spid="10268" grpId="0"/>
      <p:bldP spid="28" grpId="0"/>
      <p:bldP spid="39" grpId="0"/>
      <p:bldP spid="64" grpId="0"/>
      <p:bldP spid="65" grpId="0"/>
      <p:bldP spid="66" grpId="0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1520" y="188640"/>
            <a:ext cx="8642350" cy="7191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Clinical picture of Visceral Leishmaniasis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052736"/>
            <a:ext cx="59766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Asymptomatic</a:t>
            </a:r>
            <a:r>
              <a:rPr lang="en-US" sz="3200" dirty="0" smtClean="0"/>
              <a:t>  “ most common”</a:t>
            </a:r>
            <a:endParaRPr lang="ar-SA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1556792"/>
            <a:ext cx="88924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Symptomatic</a:t>
            </a:r>
            <a:r>
              <a:rPr lang="en-US" sz="3200" dirty="0" smtClean="0"/>
              <a:t>  </a:t>
            </a:r>
            <a:r>
              <a:rPr lang="en-US" sz="3200" u="sng" dirty="0" smtClean="0"/>
              <a:t>infections may lead to the following:</a:t>
            </a:r>
            <a:endParaRPr lang="ar-SA" sz="32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2204864"/>
            <a:ext cx="8424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1-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Leishmanioma</a:t>
            </a:r>
            <a:r>
              <a:rPr lang="en-US" sz="2400" dirty="0" smtClean="0"/>
              <a:t> (Primary skin lesion).</a:t>
            </a:r>
            <a:endParaRPr lang="ar-SA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2636912"/>
            <a:ext cx="84249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2- </a:t>
            </a:r>
            <a:r>
              <a:rPr lang="en-US" sz="2400" b="1" dirty="0" smtClean="0"/>
              <a:t>Fever:</a:t>
            </a:r>
            <a:r>
              <a:rPr lang="en-US" sz="2400" dirty="0" smtClean="0"/>
              <a:t> irregular – prolonged – intermittent (2-3 peaks daily).</a:t>
            </a: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</a:rPr>
              <a:t>                 dromedary fever</a:t>
            </a:r>
            <a:endParaRPr lang="ar-SA" sz="24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3356992"/>
            <a:ext cx="8424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3-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Splenomegaly</a:t>
            </a:r>
            <a:r>
              <a:rPr lang="en-US" sz="2400" dirty="0" smtClean="0"/>
              <a:t>: progressively enlarged /soft / tender</a:t>
            </a:r>
            <a:endParaRPr lang="ar-SA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3717032"/>
            <a:ext cx="8424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4-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Hepatomegaly</a:t>
            </a:r>
            <a:r>
              <a:rPr lang="en-US" sz="2400" dirty="0" smtClean="0"/>
              <a:t>: progressively enlarged /soft / tender</a:t>
            </a:r>
            <a:endParaRPr lang="ar-SA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4149080"/>
            <a:ext cx="8424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5-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Lymphadenopathy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SA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9512" y="4581128"/>
            <a:ext cx="8424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6-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Jaundice.</a:t>
            </a:r>
            <a:endParaRPr lang="ar-SA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79512" y="4941168"/>
            <a:ext cx="8424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7-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</a:t>
            </a:r>
            <a:r>
              <a:rPr lang="en-US" sz="2400" dirty="0" smtClean="0"/>
              <a:t>is darkly Pigmented at face , hands &amp; </a:t>
            </a:r>
            <a:r>
              <a:rPr lang="en-US" sz="2400" dirty="0" err="1" smtClean="0"/>
              <a:t>feets</a:t>
            </a:r>
            <a:endParaRPr lang="ar-SA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9512" y="5301208"/>
            <a:ext cx="8424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8-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 or Dysentery.</a:t>
            </a:r>
            <a:endParaRPr lang="ar-SA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5733256"/>
            <a:ext cx="7920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9- Weight loss.</a:t>
            </a:r>
            <a:endParaRPr lang="ar-SA" sz="2400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5" grpId="0"/>
      <p:bldP spid="16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7" descr="visceral leish afr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564904"/>
            <a:ext cx="5545138" cy="3425825"/>
          </a:xfrm>
          <a:noFill/>
        </p:spPr>
      </p:pic>
      <p:pic>
        <p:nvPicPr>
          <p:cNvPr id="75784" name="Picture 8" descr="visceral leish amer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4209" y="2119308"/>
            <a:ext cx="2016224" cy="3660719"/>
          </a:xfrm>
          <a:noFill/>
        </p:spPr>
      </p:pic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043608" y="6021288"/>
            <a:ext cx="4030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</a:rPr>
              <a:t>OWVL</a:t>
            </a:r>
            <a:r>
              <a:rPr lang="en-US" sz="2400" dirty="0"/>
              <a:t> </a:t>
            </a:r>
            <a:r>
              <a:rPr lang="en-US" sz="2400" dirty="0" err="1"/>
              <a:t>hepatosplenomegaly</a:t>
            </a:r>
            <a:endParaRPr lang="en-US" sz="2400" dirty="0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5868144" y="5733256"/>
            <a:ext cx="3275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</a:rPr>
              <a:t>NWVL</a:t>
            </a:r>
            <a:r>
              <a:rPr lang="en-US" sz="2400" dirty="0"/>
              <a:t> </a:t>
            </a:r>
            <a:r>
              <a:rPr lang="en-US" sz="2400" dirty="0" err="1"/>
              <a:t>hepatosplenomegaly</a:t>
            </a:r>
            <a:endParaRPr lang="en-US" sz="2400" dirty="0"/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7236296" y="4797152"/>
            <a:ext cx="288032" cy="288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719137"/>
          </a:xfr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Clinical Picture of Visceral Leishmaniasis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512" y="908720"/>
            <a:ext cx="7129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dirty="0" smtClean="0">
                <a:solidFill>
                  <a:srgbClr val="000099"/>
                </a:solidFill>
              </a:rPr>
              <a:t>1- </a:t>
            </a:r>
            <a:r>
              <a:rPr lang="en-US" sz="2800" dirty="0">
                <a:solidFill>
                  <a:srgbClr val="000099"/>
                </a:solidFill>
              </a:rPr>
              <a:t>Fever: intermittent with double daily rise.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560" y="1268760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dirty="0"/>
              <a:t>Also called Dum-dum </a:t>
            </a:r>
            <a:r>
              <a:rPr lang="en-US" sz="2400" dirty="0" smtClean="0"/>
              <a:t>fever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91683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000099"/>
                </a:solidFill>
              </a:rPr>
              <a:t>2- </a:t>
            </a:r>
            <a:r>
              <a:rPr lang="en-US" sz="2800" dirty="0" err="1" smtClean="0">
                <a:solidFill>
                  <a:srgbClr val="000099"/>
                </a:solidFill>
              </a:rPr>
              <a:t>hepatosplenomegaly</a:t>
            </a:r>
            <a:endParaRPr lang="en-US" sz="2800" dirty="0" smtClean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126876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smtClean="0"/>
              <a:t>(Dum-dum is a town in Calcutta in India)</a:t>
            </a:r>
            <a:endParaRPr lang="en-US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/>
      <p:bldP spid="75786" grpId="0"/>
      <p:bldP spid="7" grpId="0" animBg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719137"/>
          </a:xfr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Clinical Picture of Visceral Leishmaniasis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0" y="1052736"/>
            <a:ext cx="3024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dirty="0" smtClean="0">
                <a:solidFill>
                  <a:srgbClr val="000099"/>
                </a:solidFill>
              </a:rPr>
              <a:t>3- Skin </a:t>
            </a:r>
            <a:r>
              <a:rPr lang="en-US" sz="2800" dirty="0">
                <a:solidFill>
                  <a:srgbClr val="000099"/>
                </a:solidFill>
              </a:rPr>
              <a:t>changes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323850" y="1486123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/>
              <a:t>Dark pigmentation or depigmentation (butterfly pigmentation) 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323850" y="1917923"/>
            <a:ext cx="856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/>
              <a:t>(also called Kala </a:t>
            </a:r>
            <a:r>
              <a:rPr lang="en-US" sz="2400" dirty="0" err="1"/>
              <a:t>azar</a:t>
            </a:r>
            <a:r>
              <a:rPr lang="en-US" sz="2400" dirty="0"/>
              <a:t>  </a:t>
            </a:r>
            <a:r>
              <a:rPr lang="ar-EG" sz="2800" dirty="0"/>
              <a:t>كلمة باللغة الهندية</a:t>
            </a:r>
            <a:r>
              <a:rPr lang="en-US" dirty="0"/>
              <a:t>  </a:t>
            </a:r>
            <a:r>
              <a:rPr lang="en-US" sz="2400" dirty="0"/>
              <a:t>means black </a:t>
            </a:r>
            <a:r>
              <a:rPr lang="en-US" sz="2400" dirty="0" smtClean="0"/>
              <a:t>fever)</a:t>
            </a:r>
            <a:endParaRPr lang="en-US" dirty="0"/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0" y="2708920"/>
            <a:ext cx="7451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Clr>
                <a:srgbClr val="000099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4- </a:t>
            </a:r>
            <a:r>
              <a:rPr lang="en-US" sz="2800" dirty="0">
                <a:solidFill>
                  <a:srgbClr val="000099"/>
                </a:solidFill>
              </a:rPr>
              <a:t>Post </a:t>
            </a:r>
            <a:r>
              <a:rPr lang="en-US" sz="2800" dirty="0" err="1">
                <a:solidFill>
                  <a:srgbClr val="000099"/>
                </a:solidFill>
              </a:rPr>
              <a:t>kala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azar</a:t>
            </a:r>
            <a:r>
              <a:rPr lang="en-US" sz="2800" dirty="0">
                <a:solidFill>
                  <a:srgbClr val="000099"/>
                </a:solidFill>
              </a:rPr>
              <a:t> dermal </a:t>
            </a:r>
            <a:r>
              <a:rPr lang="en-US" sz="2800" dirty="0" err="1">
                <a:solidFill>
                  <a:srgbClr val="000099"/>
                </a:solidFill>
              </a:rPr>
              <a:t>leishmanoid</a:t>
            </a:r>
            <a:r>
              <a:rPr lang="en-US" sz="2800" dirty="0">
                <a:solidFill>
                  <a:srgbClr val="000099"/>
                </a:solidFill>
              </a:rPr>
              <a:t> (PKDL)</a:t>
            </a:r>
            <a:endParaRPr lang="en-US" sz="2800" dirty="0"/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468313" y="321374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/>
              <a:t>Skin nodules.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2700338" y="3645545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/>
              <a:t>1- Spontaneous arrest of the disease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2627313" y="4004320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/>
              <a:t>2- Incomplete antimony treatment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0" y="4869160"/>
            <a:ext cx="9036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dirty="0" smtClean="0">
                <a:solidFill>
                  <a:srgbClr val="000099"/>
                </a:solidFill>
              </a:rPr>
              <a:t>5- Weight </a:t>
            </a:r>
            <a:r>
              <a:rPr lang="en-US" sz="2800" dirty="0">
                <a:solidFill>
                  <a:srgbClr val="000099"/>
                </a:solidFill>
              </a:rPr>
              <a:t>loss, emaciation, death from inter-current infection </a:t>
            </a:r>
            <a:r>
              <a:rPr lang="en-US" sz="2400" dirty="0">
                <a:solidFill>
                  <a:srgbClr val="000099"/>
                </a:solidFill>
              </a:rPr>
              <a:t>(</a:t>
            </a:r>
            <a:r>
              <a:rPr lang="en-US" sz="2400" dirty="0" err="1">
                <a:solidFill>
                  <a:srgbClr val="000099"/>
                </a:solidFill>
              </a:rPr>
              <a:t>cancrum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oris</a:t>
            </a:r>
            <a:r>
              <a:rPr lang="en-US" sz="2400" dirty="0">
                <a:solidFill>
                  <a:srgbClr val="000099"/>
                </a:solidFill>
              </a:rPr>
              <a:t>, pulmonary, gastrointestinal infections)</a:t>
            </a:r>
            <a:r>
              <a:rPr lang="en-US" sz="2800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2339975" y="3213745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/>
              <a:t>Persistent allergic reaction to parasite antigens</a:t>
            </a:r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755650" y="3645545"/>
            <a:ext cx="18716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/>
              <a:t>Seen in two conditions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9750" y="5805785"/>
            <a:ext cx="8135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2400" i="1"/>
              <a:t>Leishmania </a:t>
            </a:r>
            <a:r>
              <a:rPr lang="en-US" sz="2400"/>
              <a:t>causes suppression of cell-mediated immunity</a:t>
            </a:r>
            <a:endParaRPr lang="en-US" sz="2400" i="1"/>
          </a:p>
        </p:txBody>
      </p:sp>
      <p:sp>
        <p:nvSpPr>
          <p:cNvPr id="14" name="TextBox 13"/>
          <p:cNvSpPr txBox="1"/>
          <p:nvPr/>
        </p:nvSpPr>
        <p:spPr>
          <a:xfrm>
            <a:off x="2699792" y="11247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/>
              <a:t>Disturbance of pigmentation occurs</a:t>
            </a:r>
            <a:endParaRPr lang="en-US" sz="24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46" grpId="0"/>
      <p:bldP spid="112647" grpId="0"/>
      <p:bldP spid="112648" grpId="0"/>
      <p:bldP spid="112649" grpId="0"/>
      <p:bldP spid="112650" grpId="0"/>
      <p:bldP spid="112652" grpId="0"/>
      <p:bldP spid="112653" grpId="0"/>
      <p:bldP spid="112655" grpId="0"/>
      <p:bldP spid="112656" grpId="0" animBg="1"/>
      <p:bldP spid="16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1520" y="188640"/>
            <a:ext cx="8642350" cy="100811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1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Post KALA-AZAR Dermal Leishmaniasis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(P.K.D.L)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484784"/>
            <a:ext cx="83529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* About 15-20%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V.L</a:t>
            </a:r>
            <a:r>
              <a:rPr lang="en-US" sz="2800" dirty="0" smtClean="0"/>
              <a:t>. patients develop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P.K.D.L</a:t>
            </a:r>
            <a:r>
              <a:rPr lang="en-US" sz="2800" dirty="0" smtClean="0"/>
              <a:t> in 1-5 years post infection</a:t>
            </a:r>
            <a:endParaRPr lang="ar-SA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2636912"/>
            <a:ext cx="83529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*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lesion </a:t>
            </a:r>
            <a:r>
              <a:rPr lang="en-US" sz="2800" dirty="0" smtClean="0"/>
              <a:t>develops </a:t>
            </a:r>
            <a:r>
              <a:rPr lang="en-US" sz="2800" u="sng" dirty="0" smtClean="0"/>
              <a:t>after</a:t>
            </a:r>
            <a:r>
              <a:rPr lang="en-US" sz="2800" dirty="0" smtClean="0"/>
              <a:t> apparent cure </a:t>
            </a:r>
            <a:r>
              <a:rPr lang="en-US" sz="2800" u="sng" dirty="0" smtClean="0"/>
              <a:t>or</a:t>
            </a:r>
            <a:r>
              <a:rPr lang="en-US" sz="2800" dirty="0" smtClean="0"/>
              <a:t> shortly after or during treatment </a:t>
            </a:r>
            <a:endParaRPr lang="ar-SA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3645024"/>
            <a:ext cx="835292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 b="1" u="sng" dirty="0" smtClean="0"/>
              <a:t>Lesions appear as follows</a:t>
            </a:r>
            <a:r>
              <a:rPr lang="en-US" sz="2800" b="1" dirty="0" smtClean="0"/>
              <a:t>:</a:t>
            </a:r>
          </a:p>
          <a:p>
            <a:pPr algn="l" rtl="0"/>
            <a:r>
              <a:rPr lang="en-US" sz="2800" b="1" dirty="0" smtClean="0"/>
              <a:t> </a:t>
            </a:r>
            <a:r>
              <a:rPr lang="en-US" sz="2800" dirty="0" smtClean="0"/>
              <a:t>(A)- </a:t>
            </a:r>
            <a:r>
              <a:rPr lang="en-US" sz="2800" u="sng" dirty="0" smtClean="0"/>
              <a:t>Multiple</a:t>
            </a:r>
            <a:r>
              <a:rPr lang="en-US" sz="2800" dirty="0" smtClean="0"/>
              <a:t> depigmented macules /papules/nodules.</a:t>
            </a:r>
          </a:p>
          <a:p>
            <a:pPr algn="l" rtl="0"/>
            <a:r>
              <a:rPr lang="en-US" sz="2800" dirty="0" smtClean="0"/>
              <a:t> (B)- Common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</a:t>
            </a:r>
            <a:r>
              <a:rPr lang="en-US" sz="2800" dirty="0" smtClean="0"/>
              <a:t> resemble “</a:t>
            </a:r>
            <a:r>
              <a:rPr lang="en-US" sz="2800" dirty="0" err="1" smtClean="0"/>
              <a:t>Lepromatous</a:t>
            </a:r>
            <a:r>
              <a:rPr lang="en-US" sz="2800" dirty="0" smtClean="0"/>
              <a:t> leprosy” –  </a:t>
            </a: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Limbs </a:t>
            </a:r>
            <a:r>
              <a:rPr lang="en-US" sz="2800" dirty="0" smtClean="0"/>
              <a:t>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trunk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 smtClean="0"/>
              <a:t> (C)- Chronic persistent lesion rarely ulcerate.</a:t>
            </a:r>
          </a:p>
          <a:p>
            <a:pPr algn="l" rtl="0"/>
            <a:endParaRPr lang="ar-SA" sz="28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1520" y="188640"/>
            <a:ext cx="8569325" cy="648369"/>
          </a:xfr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Skin changes in visceral </a:t>
            </a:r>
            <a:r>
              <a:rPr lang="en-US" sz="3200" dirty="0" err="1" smtClean="0"/>
              <a:t>leishmaniasis</a:t>
            </a:r>
            <a:endParaRPr lang="en-US" sz="3200" dirty="0" smtClean="0"/>
          </a:p>
        </p:txBody>
      </p:sp>
      <p:pic>
        <p:nvPicPr>
          <p:cNvPr id="97289" name="Picture 9" descr="{short description of image}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/>
          </a:blip>
          <a:srcRect r="3105" b="39569"/>
          <a:stretch>
            <a:fillRect/>
          </a:stretch>
        </p:blipFill>
        <p:spPr>
          <a:xfrm>
            <a:off x="395536" y="3717032"/>
            <a:ext cx="2946760" cy="2392262"/>
          </a:xfrm>
        </p:spPr>
      </p:pic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395536" y="6093296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/>
              <a:t>Depigmented areas</a:t>
            </a:r>
          </a:p>
        </p:txBody>
      </p:sp>
      <p:pic>
        <p:nvPicPr>
          <p:cNvPr id="97291" name="Picture 11" descr="0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6000"/>
          </a:blip>
          <a:srcRect t="15279" r="15614" b="9706"/>
          <a:stretch>
            <a:fillRect/>
          </a:stretch>
        </p:blipFill>
        <p:spPr>
          <a:xfrm>
            <a:off x="6948264" y="1556792"/>
            <a:ext cx="1692933" cy="2707448"/>
          </a:xfrm>
          <a:ln w="38100">
            <a:solidFill>
              <a:srgbClr val="000000"/>
            </a:solidFill>
          </a:ln>
        </p:spPr>
      </p:pic>
      <p:pic>
        <p:nvPicPr>
          <p:cNvPr id="97292" name="Picture 12" descr="PCDL SLID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07904" y="2060848"/>
            <a:ext cx="3086886" cy="2088232"/>
          </a:xfrm>
        </p:spPr>
      </p:pic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3779912" y="4509120"/>
            <a:ext cx="4968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Post Kala-</a:t>
            </a:r>
            <a:r>
              <a:rPr lang="en-US" sz="2400" dirty="0" err="1"/>
              <a:t>Azar</a:t>
            </a:r>
            <a:r>
              <a:rPr lang="en-US" sz="2400" dirty="0"/>
              <a:t> dermal </a:t>
            </a:r>
            <a:r>
              <a:rPr lang="en-US" sz="2400" dirty="0" err="1"/>
              <a:t>leishmanoid</a:t>
            </a:r>
            <a:endParaRPr lang="en-US" sz="2400" dirty="0"/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4067944" y="5013176"/>
            <a:ext cx="43922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</a:rPr>
              <a:t>Usually occur in patients from the old world</a:t>
            </a:r>
          </a:p>
        </p:txBody>
      </p:sp>
      <p:pic>
        <p:nvPicPr>
          <p:cNvPr id="1026" name="Picture 2" descr="C:\cap\Pictures\butterfly pigmentation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755576" y="1124744"/>
            <a:ext cx="2276475" cy="15906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270892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smtClean="0"/>
              <a:t>Butterfly pigmentation</a:t>
            </a:r>
            <a:endParaRPr lang="en-US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RAAFAT TAHA MOHAMED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90" grpId="0"/>
      <p:bldP spid="9729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lide show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773238"/>
            <a:ext cx="16557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2483768" y="116632"/>
            <a:ext cx="4176712" cy="52322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Diagnosis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4788024" y="620688"/>
            <a:ext cx="4104705" cy="52322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V.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Leishmaniasis</a:t>
            </a:r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4572000" y="1124744"/>
            <a:ext cx="0" cy="54004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0" y="1125538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u="sng">
                <a:solidFill>
                  <a:srgbClr val="000099"/>
                </a:solidFill>
              </a:rPr>
              <a:t>Clinically</a:t>
            </a:r>
            <a:r>
              <a:rPr lang="en-US" sz="2400">
                <a:solidFill>
                  <a:srgbClr val="000099"/>
                </a:solidFill>
              </a:rPr>
              <a:t>:</a:t>
            </a:r>
            <a:r>
              <a:rPr lang="en-US" sz="2400"/>
              <a:t> </a:t>
            </a: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0" y="1484313"/>
            <a:ext cx="29162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/>
              <a:t>Ulcer with sharp cut indurated margin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4644009" y="1124744"/>
            <a:ext cx="15121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solidFill>
                  <a:srgbClr val="000099"/>
                </a:solidFill>
              </a:rPr>
              <a:t>Clinically</a:t>
            </a:r>
            <a:r>
              <a:rPr lang="en-US" sz="2400" dirty="0">
                <a:solidFill>
                  <a:srgbClr val="000099"/>
                </a:solidFill>
              </a:rPr>
              <a:t>:</a:t>
            </a:r>
            <a:r>
              <a:rPr lang="en-US" sz="2400" dirty="0"/>
              <a:t> 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4644008" y="1556792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/>
              <a:t>Fever, </a:t>
            </a:r>
            <a:r>
              <a:rPr lang="en-US" sz="2400" dirty="0" err="1"/>
              <a:t>hepatosplenomegaly</a:t>
            </a:r>
            <a:endParaRPr lang="en-US" sz="2400" dirty="0"/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0" y="2564904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dirty="0"/>
              <a:t>To detect </a:t>
            </a:r>
            <a:r>
              <a:rPr lang="en-US" sz="2400" dirty="0" err="1">
                <a:solidFill>
                  <a:srgbClr val="CC0000"/>
                </a:solidFill>
              </a:rPr>
              <a:t>amastigotes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at the edge of the ulcer by aspiration or biopsy </a:t>
            </a: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4499992" y="2492896"/>
            <a:ext cx="33131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dirty="0"/>
              <a:t>To detect </a:t>
            </a:r>
            <a:r>
              <a:rPr lang="en-US" sz="2400" dirty="0" err="1">
                <a:solidFill>
                  <a:srgbClr val="CC0000"/>
                </a:solidFill>
              </a:rPr>
              <a:t>amastigotes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in blood, liver, </a:t>
            </a:r>
            <a:r>
              <a:rPr lang="en-US" sz="2400" dirty="0" smtClean="0"/>
              <a:t>spleen, lymph </a:t>
            </a:r>
            <a:r>
              <a:rPr lang="en-US" sz="2400" dirty="0"/>
              <a:t>node, bone marrow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0" y="22050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u="sng" dirty="0">
                <a:solidFill>
                  <a:srgbClr val="000099"/>
                </a:solidFill>
              </a:rPr>
              <a:t>Microscopy</a:t>
            </a:r>
            <a:r>
              <a:rPr lang="en-US" sz="2400" dirty="0">
                <a:solidFill>
                  <a:srgbClr val="000099"/>
                </a:solidFill>
              </a:rPr>
              <a:t>:</a:t>
            </a:r>
            <a:endParaRPr lang="en-US" sz="2400" u="sng" dirty="0">
              <a:solidFill>
                <a:srgbClr val="000099"/>
              </a:solidFill>
            </a:endParaRP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4572001" y="2132856"/>
            <a:ext cx="18722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u="sng" dirty="0">
                <a:solidFill>
                  <a:srgbClr val="000099"/>
                </a:solidFill>
              </a:rPr>
              <a:t>Microscopy</a:t>
            </a:r>
            <a:r>
              <a:rPr lang="en-US" sz="2400" dirty="0">
                <a:solidFill>
                  <a:srgbClr val="000099"/>
                </a:solidFill>
              </a:rPr>
              <a:t>:</a:t>
            </a:r>
          </a:p>
        </p:txBody>
      </p:sp>
      <p:pic>
        <p:nvPicPr>
          <p:cNvPr id="113685" name="Picture 21" descr="leishmania amastigotes - 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>
          <a:xfrm>
            <a:off x="3203848" y="2276872"/>
            <a:ext cx="1158875" cy="1511300"/>
          </a:xfrm>
        </p:spPr>
      </p:pic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0" y="4076700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u="sng">
                <a:solidFill>
                  <a:srgbClr val="000099"/>
                </a:solidFill>
              </a:rPr>
              <a:t>Culture</a:t>
            </a:r>
            <a:r>
              <a:rPr lang="en-US" sz="2400">
                <a:solidFill>
                  <a:srgbClr val="000099"/>
                </a:solidFill>
              </a:rPr>
              <a:t>:</a:t>
            </a:r>
            <a:endParaRPr lang="en-US" sz="2400" u="sng">
              <a:solidFill>
                <a:srgbClr val="000099"/>
              </a:solidFill>
            </a:endParaRP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4643439" y="4076700"/>
            <a:ext cx="136872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u="sng" dirty="0">
                <a:solidFill>
                  <a:srgbClr val="000099"/>
                </a:solidFill>
              </a:rPr>
              <a:t>Culture</a:t>
            </a:r>
            <a:r>
              <a:rPr lang="en-US" sz="2400" dirty="0">
                <a:solidFill>
                  <a:srgbClr val="000099"/>
                </a:solidFill>
              </a:rPr>
              <a:t>:</a:t>
            </a:r>
            <a:endParaRPr lang="en-US" sz="2400" u="sng" dirty="0">
              <a:solidFill>
                <a:srgbClr val="000099"/>
              </a:solidFill>
            </a:endParaRPr>
          </a:p>
        </p:txBody>
      </p:sp>
      <p:pic>
        <p:nvPicPr>
          <p:cNvPr id="113688" name="Picture 24" descr="Leishmania promastigotes in cul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-24000" contrast="42000"/>
          </a:blip>
          <a:srcRect/>
          <a:stretch>
            <a:fillRect/>
          </a:stretch>
        </p:blipFill>
        <p:spPr>
          <a:xfrm>
            <a:off x="2115349" y="3984199"/>
            <a:ext cx="1232515" cy="1317009"/>
          </a:xfrm>
        </p:spPr>
      </p:pic>
      <p:pic>
        <p:nvPicPr>
          <p:cNvPr id="113689" name="Picture 25" descr="leishmania amastigotes - Cop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>
          <a:xfrm>
            <a:off x="7812360" y="2204864"/>
            <a:ext cx="1160463" cy="1511300"/>
          </a:xfrm>
        </p:spPr>
      </p:pic>
      <p:pic>
        <p:nvPicPr>
          <p:cNvPr id="113690" name="Picture 26" descr="Leishmania promastigotes in cultur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lum bright="-24000" contrast="42000"/>
          </a:blip>
          <a:srcRect/>
          <a:stretch>
            <a:fillRect/>
          </a:stretch>
        </p:blipFill>
        <p:spPr>
          <a:xfrm>
            <a:off x="6804248" y="3856093"/>
            <a:ext cx="1296144" cy="1385330"/>
          </a:xfrm>
        </p:spPr>
      </p:pic>
      <p:sp>
        <p:nvSpPr>
          <p:cNvPr id="113691" name="Text Box 27"/>
          <p:cNvSpPr txBox="1">
            <a:spLocks noChangeArrowheads="1"/>
          </p:cNvSpPr>
          <p:nvPr/>
        </p:nvSpPr>
        <p:spPr bwMode="auto">
          <a:xfrm>
            <a:off x="4572000" y="5229200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u="sng" dirty="0">
                <a:solidFill>
                  <a:srgbClr val="000099"/>
                </a:solidFill>
              </a:rPr>
              <a:t>Animal inoculation</a:t>
            </a:r>
          </a:p>
        </p:txBody>
      </p:sp>
      <p:sp>
        <p:nvSpPr>
          <p:cNvPr id="113692" name="Text Box 28"/>
          <p:cNvSpPr txBox="1">
            <a:spLocks noChangeArrowheads="1"/>
          </p:cNvSpPr>
          <p:nvPr/>
        </p:nvSpPr>
        <p:spPr bwMode="auto">
          <a:xfrm>
            <a:off x="179512" y="5589588"/>
            <a:ext cx="241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u="sng" dirty="0">
                <a:solidFill>
                  <a:srgbClr val="000099"/>
                </a:solidFill>
              </a:rPr>
              <a:t>Montenegro test</a:t>
            </a:r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4572000" y="5589240"/>
            <a:ext cx="241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u="sng" dirty="0">
                <a:solidFill>
                  <a:srgbClr val="000099"/>
                </a:solidFill>
              </a:rPr>
              <a:t>Montenegro test</a:t>
            </a:r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179512" y="6400800"/>
            <a:ext cx="24837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u="sng" dirty="0">
                <a:solidFill>
                  <a:srgbClr val="000099"/>
                </a:solidFill>
              </a:rPr>
              <a:t>Serological tests</a:t>
            </a:r>
          </a:p>
        </p:txBody>
      </p:sp>
      <p:sp>
        <p:nvSpPr>
          <p:cNvPr id="113695" name="Text Box 31"/>
          <p:cNvSpPr txBox="1">
            <a:spLocks noChangeArrowheads="1"/>
          </p:cNvSpPr>
          <p:nvPr/>
        </p:nvSpPr>
        <p:spPr bwMode="auto">
          <a:xfrm>
            <a:off x="4499991" y="6400254"/>
            <a:ext cx="262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u="sng" dirty="0">
                <a:solidFill>
                  <a:srgbClr val="000099"/>
                </a:solidFill>
              </a:rPr>
              <a:t>Serological tests</a:t>
            </a:r>
          </a:p>
        </p:txBody>
      </p:sp>
      <p:pic>
        <p:nvPicPr>
          <p:cNvPr id="113696" name="Picture 32" descr="leishmanin test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3419872" y="4725144"/>
            <a:ext cx="1096566" cy="18504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3698" name="Text Box 34"/>
          <p:cNvSpPr txBox="1">
            <a:spLocks noChangeArrowheads="1"/>
          </p:cNvSpPr>
          <p:nvPr/>
        </p:nvSpPr>
        <p:spPr bwMode="auto">
          <a:xfrm>
            <a:off x="1" y="4437063"/>
            <a:ext cx="2267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/>
              <a:t>To detect </a:t>
            </a:r>
            <a:r>
              <a:rPr lang="en-US" sz="2400" dirty="0" err="1">
                <a:solidFill>
                  <a:srgbClr val="CC0000"/>
                </a:solidFill>
              </a:rPr>
              <a:t>promastigotes</a:t>
            </a:r>
            <a:endParaRPr lang="en-US" sz="2400" dirty="0"/>
          </a:p>
        </p:txBody>
      </p:sp>
      <p:sp>
        <p:nvSpPr>
          <p:cNvPr id="113699" name="Text Box 35"/>
          <p:cNvSpPr txBox="1">
            <a:spLocks noChangeArrowheads="1"/>
          </p:cNvSpPr>
          <p:nvPr/>
        </p:nvSpPr>
        <p:spPr bwMode="auto">
          <a:xfrm>
            <a:off x="4572000" y="4437063"/>
            <a:ext cx="2124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/>
              <a:t>To detect </a:t>
            </a:r>
            <a:r>
              <a:rPr lang="en-US" sz="2400" dirty="0" err="1">
                <a:solidFill>
                  <a:srgbClr val="CC0000"/>
                </a:solidFill>
              </a:rPr>
              <a:t>promastigotes</a:t>
            </a:r>
            <a:endParaRPr lang="en-US" sz="2400" dirty="0"/>
          </a:p>
        </p:txBody>
      </p:sp>
      <p:sp>
        <p:nvSpPr>
          <p:cNvPr id="113700" name="Text Box 36"/>
          <p:cNvSpPr txBox="1">
            <a:spLocks noChangeArrowheads="1"/>
          </p:cNvSpPr>
          <p:nvPr/>
        </p:nvSpPr>
        <p:spPr bwMode="auto">
          <a:xfrm>
            <a:off x="1475656" y="594928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/>
              <a:t>˃ 95%</a:t>
            </a:r>
          </a:p>
        </p:txBody>
      </p:sp>
      <p:sp>
        <p:nvSpPr>
          <p:cNvPr id="113702" name="Text Box 38"/>
          <p:cNvSpPr txBox="1">
            <a:spLocks noChangeArrowheads="1"/>
          </p:cNvSpPr>
          <p:nvPr/>
        </p:nvSpPr>
        <p:spPr bwMode="auto">
          <a:xfrm>
            <a:off x="4572000" y="5877272"/>
            <a:ext cx="2448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dirty="0"/>
              <a:t>+</a:t>
            </a:r>
            <a:r>
              <a:rPr lang="en-US" sz="2000" dirty="0" err="1"/>
              <a:t>ve</a:t>
            </a:r>
            <a:r>
              <a:rPr lang="en-US" sz="2000" dirty="0"/>
              <a:t> after successful </a:t>
            </a:r>
            <a:r>
              <a:rPr lang="en-US" sz="2000" dirty="0" smtClean="0"/>
              <a:t>treatment</a:t>
            </a:r>
            <a:endParaRPr lang="en-US" sz="2000" dirty="0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835150" y="1268413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>
                <a:solidFill>
                  <a:srgbClr val="006600"/>
                </a:solidFill>
              </a:rPr>
              <a:t>Necrotic tissue</a:t>
            </a: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3348038" y="1628775"/>
            <a:ext cx="287337" cy="431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3995738" y="1412875"/>
            <a:ext cx="144462" cy="576263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843808" y="1052736"/>
            <a:ext cx="172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 dirty="0" err="1">
                <a:solidFill>
                  <a:srgbClr val="006600"/>
                </a:solidFill>
              </a:rPr>
              <a:t>Amastigotes</a:t>
            </a:r>
            <a:r>
              <a:rPr lang="en-US" sz="2000" dirty="0"/>
              <a:t> 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51521" y="620688"/>
            <a:ext cx="4032448" cy="52322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Leishmaniasis</a:t>
            </a:r>
          </a:p>
        </p:txBody>
      </p:sp>
      <p:pic>
        <p:nvPicPr>
          <p:cNvPr id="36" name="Picture 2" descr="F:\cap\mouse injec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301208"/>
            <a:ext cx="1751764" cy="127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>
          <a:xfrm>
            <a:off x="255577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Dr. RAAFAT TAHA MOHAMED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 animBg="1"/>
      <p:bldP spid="113675" grpId="0" animBg="1"/>
      <p:bldP spid="113676" grpId="0" animBg="1"/>
      <p:bldP spid="113677" grpId="0"/>
      <p:bldP spid="113683" grpId="0"/>
      <p:bldP spid="113684" grpId="0"/>
      <p:bldP spid="113686" grpId="0"/>
      <p:bldP spid="113687" grpId="0"/>
      <p:bldP spid="113691" grpId="0"/>
      <p:bldP spid="113692" grpId="0"/>
      <p:bldP spid="113693" grpId="0"/>
      <p:bldP spid="113694" grpId="0"/>
      <p:bldP spid="113695" grpId="0"/>
      <p:bldP spid="113698" grpId="0"/>
      <p:bldP spid="113700" grpId="0"/>
      <p:bldP spid="113702" grpId="0"/>
      <p:bldP spid="31" grpId="0"/>
      <p:bldP spid="32" grpId="0" animBg="1"/>
      <p:bldP spid="33" grpId="0" animBg="1"/>
      <p:bldP spid="34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one marrow aspi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708400" cy="3114675"/>
          </a:xfrm>
          <a:prstGeom prst="rect">
            <a:avLst/>
          </a:prstGeom>
          <a:noFill/>
        </p:spPr>
      </p:pic>
      <p:pic>
        <p:nvPicPr>
          <p:cNvPr id="3" name="Picture 5" descr="bone marrow amastigo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581400" cy="2849563"/>
          </a:xfrm>
          <a:prstGeom prst="rect">
            <a:avLst/>
          </a:prstGeom>
          <a:noFill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004048" y="4293096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/>
              <a:t>Bone marrow </a:t>
            </a:r>
            <a:r>
              <a:rPr lang="en-US" dirty="0" smtClean="0"/>
              <a:t>Amastigote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95536" y="260648"/>
            <a:ext cx="8229600" cy="6477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Aspiration and biopsy from Bone marrow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8" y="4437112"/>
            <a:ext cx="244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 smtClean="0"/>
              <a:t>Bone marrow aspiration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9512" y="4797152"/>
            <a:ext cx="8640960" cy="1872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251520" y="4869160"/>
            <a:ext cx="835292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Supportive Laboratory Findings:</a:t>
            </a:r>
          </a:p>
          <a:p>
            <a:pPr algn="l" rtl="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Reversal A/G ratio.                     2- Hypergammaglobinaemia.</a:t>
            </a:r>
          </a:p>
          <a:p>
            <a:pPr algn="l" rtl="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Anemia.                                        4- Neutropenia.</a:t>
            </a:r>
          </a:p>
          <a:p>
            <a:pPr algn="l" rtl="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Thrombocytopenia.</a:t>
            </a:r>
            <a:endParaRPr lang="ar-SA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275856" y="6309320"/>
            <a:ext cx="2895600" cy="365125"/>
          </a:xfrm>
        </p:spPr>
        <p:txBody>
          <a:bodyPr/>
          <a:lstStyle/>
          <a:p>
            <a:r>
              <a:rPr lang="en-US" dirty="0" smtClean="0"/>
              <a:t>Dr. RAAFAT TAHA MOHAMED</a:t>
            </a:r>
            <a:endParaRPr lang="ar-S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eishmania  trop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1916832"/>
            <a:ext cx="3096344" cy="2160240"/>
          </a:xfrm>
          <a:prstGeom prst="rect">
            <a:avLst/>
          </a:prstGeom>
          <a:noFill/>
          <a:ln/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827584" y="980728"/>
            <a:ext cx="7920880" cy="117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Tx/>
              <a:buChar char=" "/>
            </a:pPr>
            <a:r>
              <a:rPr lang="fr-BE" sz="26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Promastigotes </a:t>
            </a:r>
            <a:r>
              <a:rPr lang="nl-NL" sz="26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 </a:t>
            </a:r>
            <a:r>
              <a:rPr lang="nl-NL" sz="2600" b="1" i="1" dirty="0">
                <a:solidFill>
                  <a:schemeClr val="hlink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rosettes</a:t>
            </a:r>
            <a:r>
              <a:rPr lang="nl-NL" sz="26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nl-NL" sz="26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 a culture of an orient sore on N.N.N. medium (Giemsa stain).</a:t>
            </a:r>
            <a:endParaRPr lang="en-GB" sz="2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8313" y="188913"/>
            <a:ext cx="8229600" cy="6477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Diagnosis (cont.)</a:t>
            </a:r>
          </a:p>
        </p:txBody>
      </p:sp>
      <p:pic>
        <p:nvPicPr>
          <p:cNvPr id="5" name="Picture 24" descr="Leishmania promastigotes in culture"/>
          <p:cNvPicPr>
            <a:picLocks noChangeAspect="1" noChangeArrowheads="1"/>
          </p:cNvPicPr>
          <p:nvPr/>
        </p:nvPicPr>
        <p:blipFill>
          <a:blip r:embed="rId3" cstate="print">
            <a:lum bright="-24000" contrast="42000"/>
          </a:blip>
          <a:srcRect/>
          <a:stretch>
            <a:fillRect/>
          </a:stretch>
        </p:blipFill>
        <p:spPr>
          <a:xfrm>
            <a:off x="2123728" y="1988840"/>
            <a:ext cx="2808312" cy="1944216"/>
          </a:xfrm>
          <a:prstGeom prst="rect">
            <a:avLst/>
          </a:prstGeom>
        </p:spPr>
      </p:pic>
      <p:pic>
        <p:nvPicPr>
          <p:cNvPr id="6" name="Picture 32" descr="leishmanin test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6660232" y="4221088"/>
            <a:ext cx="1944216" cy="2448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4005064"/>
            <a:ext cx="5904656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Montenegro “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Leishmanin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Test:</a:t>
            </a:r>
          </a:p>
          <a:p>
            <a:pPr algn="l" rtl="0"/>
            <a:r>
              <a:rPr lang="en-US" sz="2400" dirty="0" smtClean="0"/>
              <a:t>1-Detects </a:t>
            </a:r>
            <a:r>
              <a:rPr lang="en-US" sz="2400" b="1" dirty="0" smtClean="0"/>
              <a:t>Delayed type Hypersensitivity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2-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during acute stage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V.L.</a:t>
            </a:r>
          </a:p>
          <a:p>
            <a:pPr algn="l" rtl="0"/>
            <a:r>
              <a:rPr lang="en-US" sz="2400" dirty="0" smtClean="0"/>
              <a:t>3- </a:t>
            </a:r>
            <a:r>
              <a:rPr lang="en-US" sz="2400" b="1" dirty="0" smtClean="0"/>
              <a:t>+</a:t>
            </a:r>
            <a:r>
              <a:rPr lang="en-US" sz="2400" b="1" dirty="0" err="1" smtClean="0"/>
              <a:t>ve</a:t>
            </a:r>
            <a:r>
              <a:rPr lang="en-US" sz="2400" b="1" dirty="0" smtClean="0"/>
              <a:t> </a:t>
            </a:r>
            <a:r>
              <a:rPr lang="en-US" sz="2400" dirty="0" smtClean="0"/>
              <a:t>after cure.</a:t>
            </a:r>
          </a:p>
          <a:p>
            <a:pPr algn="l" rtl="0"/>
            <a:r>
              <a:rPr lang="en-US" sz="2400" dirty="0" smtClean="0"/>
              <a:t>4- Negative for </a:t>
            </a:r>
            <a:r>
              <a:rPr lang="en-US" sz="2400" b="1" dirty="0" smtClean="0"/>
              <a:t>D.C.L.</a:t>
            </a:r>
            <a:r>
              <a:rPr lang="en-US" sz="2400" dirty="0" smtClean="0"/>
              <a:t> (suppressed immunity).</a:t>
            </a:r>
          </a:p>
          <a:p>
            <a:pPr algn="l" rtl="0"/>
            <a:r>
              <a:rPr lang="en-US" sz="2400" dirty="0" smtClean="0"/>
              <a:t>5- In </a:t>
            </a:r>
            <a:r>
              <a:rPr lang="en-US" sz="2400" u="sng" dirty="0" smtClean="0"/>
              <a:t>Endemic areas</a:t>
            </a:r>
            <a:r>
              <a:rPr lang="en-US" sz="2400" dirty="0" smtClean="0"/>
              <a:t>, high % of population are positive.</a:t>
            </a:r>
          </a:p>
          <a:p>
            <a:pPr algn="l" rtl="0"/>
            <a:endParaRPr lang="ar-SA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51520" y="188640"/>
            <a:ext cx="8642350" cy="719137"/>
          </a:xfr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rtl="0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 Visceral Leishmaniasis (Kala Azar)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23528" y="1124744"/>
            <a:ext cx="23927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Kala Azar</a:t>
            </a:r>
            <a:endParaRPr lang="ar-SA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763688" y="1124744"/>
            <a:ext cx="2520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Dum-dum fever</a:t>
            </a:r>
            <a:endParaRPr lang="ar-SA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3995936" y="1124744"/>
            <a:ext cx="19442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Black fever</a:t>
            </a:r>
            <a:endParaRPr lang="ar-SA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868144" y="1124744"/>
            <a:ext cx="27363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Death fever</a:t>
            </a:r>
            <a:endParaRPr lang="ar-SA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187624" y="1844824"/>
            <a:ext cx="66967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Tropical Splenomegaly Syndrome</a:t>
            </a:r>
            <a:endParaRPr lang="ar-SA" sz="2400" b="1" dirty="0"/>
          </a:p>
        </p:txBody>
      </p:sp>
      <p:sp>
        <p:nvSpPr>
          <p:cNvPr id="76" name="Rectangle 75"/>
          <p:cNvSpPr/>
          <p:nvPr/>
        </p:nvSpPr>
        <p:spPr>
          <a:xfrm>
            <a:off x="323528" y="2492896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dirty="0" smtClean="0"/>
              <a:t>Etiology</a:t>
            </a:r>
            <a:endParaRPr lang="ar-SA" sz="3200" dirty="0"/>
          </a:p>
        </p:txBody>
      </p:sp>
      <p:sp>
        <p:nvSpPr>
          <p:cNvPr id="77" name="TextBox 76"/>
          <p:cNvSpPr txBox="1"/>
          <p:nvPr/>
        </p:nvSpPr>
        <p:spPr>
          <a:xfrm>
            <a:off x="251520" y="3429000"/>
            <a:ext cx="88924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donovani           </a:t>
            </a:r>
            <a:r>
              <a:rPr lang="en-US" sz="2400" dirty="0" smtClean="0"/>
              <a:t>common in Adults (over 10 years)</a:t>
            </a:r>
          </a:p>
          <a:p>
            <a:pPr algn="l" rtl="0"/>
            <a:r>
              <a:rPr lang="en-US" sz="2400" dirty="0" smtClean="0"/>
              <a:t>                                    </a:t>
            </a:r>
            <a:r>
              <a:rPr lang="en-US" sz="2000" dirty="0" smtClean="0"/>
              <a:t>India (Man to man) / Africa (Rodents is R.H) / Middle East. </a:t>
            </a:r>
            <a:r>
              <a:rPr lang="en-US" sz="2400" dirty="0" smtClean="0"/>
              <a:t>                                     </a:t>
            </a:r>
            <a:endParaRPr lang="ar-SA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251520" y="4509120"/>
            <a:ext cx="88924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infantum          </a:t>
            </a:r>
            <a:r>
              <a:rPr lang="en-US" sz="2400" dirty="0" smtClean="0"/>
              <a:t>common in children (under 10 years)</a:t>
            </a:r>
          </a:p>
          <a:p>
            <a:pPr algn="l" rtl="0"/>
            <a:r>
              <a:rPr lang="en-US" sz="2400" dirty="0" smtClean="0"/>
              <a:t>                                    </a:t>
            </a:r>
            <a:r>
              <a:rPr lang="en-US" sz="2000" dirty="0" smtClean="0"/>
              <a:t>common Mediterranean / Middle East / Africa. </a:t>
            </a:r>
            <a:r>
              <a:rPr lang="en-US" sz="2400" dirty="0" smtClean="0"/>
              <a:t>                                     </a:t>
            </a:r>
            <a:endParaRPr lang="ar-SA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251520" y="5517232"/>
            <a:ext cx="88924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chagasi             </a:t>
            </a:r>
            <a:r>
              <a:rPr lang="en-US" sz="2400" dirty="0" smtClean="0"/>
              <a:t>common in children (under 10 years)</a:t>
            </a:r>
          </a:p>
          <a:p>
            <a:pPr algn="l" rtl="0"/>
            <a:r>
              <a:rPr lang="en-US" sz="2400" dirty="0" smtClean="0"/>
              <a:t>                                    </a:t>
            </a:r>
            <a:r>
              <a:rPr lang="en-US" sz="2000" dirty="0" smtClean="0"/>
              <a:t>Central &amp; South America</a:t>
            </a:r>
            <a:endParaRPr lang="ar-SA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1" grpId="0"/>
      <p:bldP spid="72" grpId="0"/>
      <p:bldP spid="73" grpId="0"/>
      <p:bldP spid="74" grpId="0"/>
      <p:bldP spid="75" grpId="0"/>
      <p:bldP spid="76" grpId="0" animBg="1"/>
      <p:bldP spid="77" grpId="0"/>
      <p:bldP spid="78" grpId="0"/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838200"/>
            <a:ext cx="7772400" cy="6465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Immunological Diagnosis: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1556792"/>
            <a:ext cx="8352928" cy="27363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 serologic tests: Direct Agglutination Test (DAT), ELISA, IFAT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specific detection of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hypergammaglobulinaemia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formaldehyde (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ormol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-gel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test or by electrophoresis.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8313" y="188913"/>
            <a:ext cx="8229600" cy="6477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5400000" scaled="1"/>
          </a:gradFill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 (cont.)</a:t>
            </a:r>
          </a:p>
        </p:txBody>
      </p:sp>
      <p:pic>
        <p:nvPicPr>
          <p:cNvPr id="5" name="Picture 5" descr="d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21088"/>
            <a:ext cx="3657600" cy="2363788"/>
          </a:xfrm>
          <a:prstGeom prst="rect">
            <a:avLst/>
          </a:prstGeom>
          <a:noFill/>
        </p:spPr>
      </p:pic>
      <p:pic>
        <p:nvPicPr>
          <p:cNvPr id="9" name="Picture 4" descr="form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3744416" cy="1862783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>
            <a:off x="2195736" y="4077072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915816" y="6492875"/>
            <a:ext cx="2895600" cy="365125"/>
          </a:xfrm>
        </p:spPr>
        <p:txBody>
          <a:bodyPr/>
          <a:lstStyle/>
          <a:p>
            <a:r>
              <a:rPr lang="en-US" dirty="0" smtClean="0"/>
              <a:t>Dr. RAAFAT TAHA MOHAMED</a:t>
            </a:r>
            <a:endParaRPr lang="ar-S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913"/>
            <a:ext cx="8229600" cy="575791"/>
          </a:xfr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2800" dirty="0" smtClean="0"/>
              <a:t> Buffy Coat Method</a:t>
            </a:r>
          </a:p>
        </p:txBody>
      </p:sp>
      <p:pic>
        <p:nvPicPr>
          <p:cNvPr id="43030" name="Picture 22" descr="Bufy tub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>
          <a:xfrm>
            <a:off x="395288" y="1267743"/>
            <a:ext cx="742950" cy="4608512"/>
          </a:xfrm>
          <a:noFill/>
        </p:spPr>
      </p:pic>
      <p:pic>
        <p:nvPicPr>
          <p:cNvPr id="43047" name="Picture 39" descr="centrifuge machin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>
          <a:xfrm>
            <a:off x="1331913" y="1628105"/>
            <a:ext cx="2946400" cy="3600450"/>
          </a:xfrm>
          <a:noFill/>
        </p:spPr>
      </p:pic>
      <p:pic>
        <p:nvPicPr>
          <p:cNvPr id="43032" name="Picture 24" descr="wintrobe tub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lum bright="-18000" contrast="18000"/>
          </a:blip>
          <a:srcRect/>
          <a:stretch>
            <a:fillRect/>
          </a:stretch>
        </p:blipFill>
        <p:spPr>
          <a:xfrm>
            <a:off x="4500563" y="1340768"/>
            <a:ext cx="792162" cy="4535487"/>
          </a:xfrm>
          <a:noFill/>
        </p:spPr>
      </p:pic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4716463" y="2707605"/>
            <a:ext cx="215900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43035" name="AutoShape 27"/>
          <p:cNvSpPr>
            <a:spLocks/>
          </p:cNvSpPr>
          <p:nvPr/>
        </p:nvSpPr>
        <p:spPr bwMode="auto">
          <a:xfrm>
            <a:off x="5364163" y="2852068"/>
            <a:ext cx="287337" cy="2232025"/>
          </a:xfrm>
          <a:prstGeom prst="rightBrace">
            <a:avLst>
              <a:gd name="adj1" fmla="val 64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43036" name="AutoShape 28"/>
          <p:cNvSpPr>
            <a:spLocks/>
          </p:cNvSpPr>
          <p:nvPr/>
        </p:nvSpPr>
        <p:spPr bwMode="auto">
          <a:xfrm>
            <a:off x="5364163" y="1844005"/>
            <a:ext cx="215900" cy="792163"/>
          </a:xfrm>
          <a:prstGeom prst="rightBrace">
            <a:avLst>
              <a:gd name="adj1" fmla="val 30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auto">
          <a:xfrm>
            <a:off x="5076825" y="2707605"/>
            <a:ext cx="431800" cy="71438"/>
          </a:xfrm>
          <a:prstGeom prst="rightArrow">
            <a:avLst>
              <a:gd name="adj1" fmla="val 50000"/>
              <a:gd name="adj2" fmla="val 1511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5651500" y="371566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RBCs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5580063" y="1988468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Plasma </a:t>
            </a: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5364163" y="2491705"/>
            <a:ext cx="3779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</a:rPr>
              <a:t>WBCs, platelets, parasite</a:t>
            </a:r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179388" y="5876255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Patient’s blood</a:t>
            </a: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6227763" y="285206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</a:rPr>
              <a:t>Buffy coat</a:t>
            </a:r>
          </a:p>
        </p:txBody>
      </p:sp>
      <p:sp>
        <p:nvSpPr>
          <p:cNvPr id="43043" name="Rectangle 35"/>
          <p:cNvSpPr>
            <a:spLocks noChangeArrowheads="1"/>
          </p:cNvSpPr>
          <p:nvPr/>
        </p:nvSpPr>
        <p:spPr bwMode="auto">
          <a:xfrm>
            <a:off x="4427538" y="6020718"/>
            <a:ext cx="2665412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43045" name="Oval 37"/>
          <p:cNvSpPr>
            <a:spLocks noChangeArrowheads="1"/>
          </p:cNvSpPr>
          <p:nvPr/>
        </p:nvSpPr>
        <p:spPr bwMode="auto">
          <a:xfrm>
            <a:off x="5219700" y="6165180"/>
            <a:ext cx="1081088" cy="2873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1763713" y="5299993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Centrifuge </a:t>
            </a:r>
          </a:p>
        </p:txBody>
      </p:sp>
      <p:pic>
        <p:nvPicPr>
          <p:cNvPr id="43049" name="Picture 41" descr="practical clas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164388" y="3644900"/>
            <a:ext cx="1717675" cy="2735263"/>
          </a:xfrm>
          <a:noFill/>
        </p:spPr>
      </p:pic>
      <p:sp>
        <p:nvSpPr>
          <p:cNvPr id="19" name="TextBox 18"/>
          <p:cNvSpPr txBox="1"/>
          <p:nvPr/>
        </p:nvSpPr>
        <p:spPr>
          <a:xfrm>
            <a:off x="323528" y="76470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smtClean="0"/>
              <a:t>A technique used for collection of parasite from blood sample</a:t>
            </a:r>
            <a:endParaRPr lang="en-US" sz="2400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183569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Dr. RAAFAT TAHA MOHAMED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C 0.0382 0.01805 0.07656 0.03611 0.09306 0.06111 C 0.10955 0.08611 0.09653 0.10764 0.09861 0.15 C 0.1007 0.19236 0.10486 0.27222 0.10556 0.31481 C 0.10625 0.3574 0.10434 0.37129 0.10278 0.40555 C 0.10122 0.43981 0.09705 0.50115 0.09583 0.52037 " pathEditMode="relative" ptsTypes="aaaaaA">
                                      <p:cBhvr>
                                        <p:cTn id="89" dur="2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34" grpId="0" animBg="1"/>
      <p:bldP spid="43034" grpId="1" animBg="1"/>
      <p:bldP spid="43034" grpId="2" animBg="1"/>
      <p:bldP spid="43035" grpId="0" animBg="1"/>
      <p:bldP spid="43036" grpId="0" animBg="1"/>
      <p:bldP spid="43037" grpId="0" animBg="1"/>
      <p:bldP spid="43039" grpId="0"/>
      <p:bldP spid="43040" grpId="0"/>
      <p:bldP spid="43041" grpId="0"/>
      <p:bldP spid="43042" grpId="0"/>
      <p:bldP spid="43043" grpId="0" animBg="1"/>
      <p:bldP spid="43045" grpId="0" animBg="1"/>
      <p:bldP spid="4304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ap\Pictures\syringe.gif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300192" y="2156240"/>
            <a:ext cx="1775842" cy="2352533"/>
          </a:xfrm>
          <a:prstGeom prst="rect">
            <a:avLst/>
          </a:prstGeom>
          <a:noFill/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129462" cy="575791"/>
          </a:xfrm>
          <a:gradFill rotWithShape="1">
            <a:gsLst>
              <a:gs pos="0">
                <a:srgbClr val="CC3300"/>
              </a:gs>
              <a:gs pos="50000">
                <a:schemeClr val="bg1"/>
              </a:gs>
              <a:gs pos="100000">
                <a:srgbClr val="CC33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/>
              <a:t>Treatment 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50825" y="836613"/>
            <a:ext cx="4392613" cy="523875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chemeClr val="bg1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Cutaneous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leishmaniasis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787900" y="836613"/>
            <a:ext cx="4105275" cy="523875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chemeClr val="bg1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Visceral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leishmaniasis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95288" y="1700213"/>
            <a:ext cx="828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Antimony sodium gluconate (Pentostam) 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411413" y="2060575"/>
            <a:ext cx="410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Given intramuscularly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684213" y="2492375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u="sng"/>
              <a:t>Treatment of ulcer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323850" y="2924175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/>
              <a:t>Surgical excision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755650" y="3357563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/>
              <a:t>Curettage</a:t>
            </a:r>
            <a:r>
              <a:rPr lang="en-US" sz="2400"/>
              <a:t> 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323850" y="3789363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/>
              <a:t>Heat, freezing</a:t>
            </a:r>
          </a:p>
        </p:txBody>
      </p:sp>
      <p:sp>
        <p:nvSpPr>
          <p:cNvPr id="116748" name="AutoShape 12"/>
          <p:cNvSpPr>
            <a:spLocks/>
          </p:cNvSpPr>
          <p:nvPr/>
        </p:nvSpPr>
        <p:spPr bwMode="auto">
          <a:xfrm>
            <a:off x="2987675" y="2997200"/>
            <a:ext cx="576263" cy="1295400"/>
          </a:xfrm>
          <a:prstGeom prst="rightBrace">
            <a:avLst>
              <a:gd name="adj1" fmla="val 18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3563938" y="3357563"/>
            <a:ext cx="1655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/>
              <a:t>Physical 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0" y="4437063"/>
            <a:ext cx="3348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/>
              <a:t>2% chlopromazine &amp; clortrimazole</a:t>
            </a:r>
          </a:p>
        </p:txBody>
      </p:sp>
      <p:sp>
        <p:nvSpPr>
          <p:cNvPr id="116751" name="AutoShape 15"/>
          <p:cNvSpPr>
            <a:spLocks/>
          </p:cNvSpPr>
          <p:nvPr/>
        </p:nvSpPr>
        <p:spPr bwMode="auto">
          <a:xfrm>
            <a:off x="2987675" y="4437063"/>
            <a:ext cx="576263" cy="863600"/>
          </a:xfrm>
          <a:prstGeom prst="rightBrace">
            <a:avLst>
              <a:gd name="adj1" fmla="val 124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3492500" y="4581525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/>
              <a:t>Chemical 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0" y="5373688"/>
            <a:ext cx="5435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dirty="0"/>
              <a:t>I.D. injection of </a:t>
            </a:r>
            <a:r>
              <a:rPr lang="en-US" sz="2800" dirty="0">
                <a:solidFill>
                  <a:srgbClr val="CC0000"/>
                </a:solidFill>
              </a:rPr>
              <a:t>interferon gamma</a:t>
            </a:r>
            <a:r>
              <a:rPr lang="en-US" sz="2800" dirty="0"/>
              <a:t> around the lesion to promote healing of the ulcer</a:t>
            </a:r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1835150" y="1412875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>
            <a:off x="7308850" y="1412875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4" descr="4pentost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2664296" cy="1872208"/>
          </a:xfrm>
          <a:prstGeom prst="rect">
            <a:avLst/>
          </a:prstGeom>
          <a:noFill/>
        </p:spPr>
      </p:pic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3059832" y="6492875"/>
            <a:ext cx="2895600" cy="365125"/>
          </a:xfrm>
        </p:spPr>
        <p:txBody>
          <a:bodyPr/>
          <a:lstStyle/>
          <a:p>
            <a:r>
              <a:rPr lang="en-US" dirty="0" smtClean="0"/>
              <a:t>Dr. RAAFAT TAHA MOHAMED</a:t>
            </a:r>
            <a:endParaRPr lang="ar-S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6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6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P spid="116740" grpId="0" animBg="1"/>
      <p:bldP spid="116741" grpId="0" animBg="1"/>
      <p:bldP spid="116742" grpId="0"/>
      <p:bldP spid="116744" grpId="0"/>
      <p:bldP spid="116746" grpId="0"/>
      <p:bldP spid="116747" grpId="0"/>
      <p:bldP spid="116748" grpId="0" animBg="1"/>
      <p:bldP spid="116749" grpId="0"/>
      <p:bldP spid="116750" grpId="0"/>
      <p:bldP spid="116751" grpId="0" animBg="1"/>
      <p:bldP spid="116752" grpId="0"/>
      <p:bldP spid="116754" grpId="0" animBg="1"/>
      <p:bldP spid="1167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15888"/>
            <a:ext cx="8642350" cy="649287"/>
          </a:xfr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Control of Leishmaniasis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0" y="1125538"/>
            <a:ext cx="414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/>
              <a:t> Treatment of Patients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0" y="2060575"/>
            <a:ext cx="3887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/>
              <a:t> Protection: by using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179388" y="2565400"/>
            <a:ext cx="41767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/>
              <a:t>Wire screens, repellents &amp; mosquito nets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0" y="4365625"/>
            <a:ext cx="4716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/>
              <a:t> Control of </a:t>
            </a:r>
            <a:r>
              <a:rPr lang="en-US" sz="2800" dirty="0" err="1"/>
              <a:t>sandfly</a:t>
            </a:r>
            <a:r>
              <a:rPr lang="en-US" sz="2800" dirty="0"/>
              <a:t> vector</a:t>
            </a:r>
          </a:p>
        </p:txBody>
      </p:sp>
      <p:pic>
        <p:nvPicPr>
          <p:cNvPr id="120847" name="Picture 15" descr="mosquito net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125538"/>
            <a:ext cx="4503738" cy="3197225"/>
          </a:xfrm>
        </p:spPr>
      </p:pic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0" y="5229225"/>
            <a:ext cx="543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/>
              <a:t> Vaccination in endemic areas gives long lasting immunity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RAAFAT TAHA MOHAMED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43" grpId="0"/>
      <p:bldP spid="120844" grpId="0"/>
      <p:bldP spid="1208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88913"/>
            <a:ext cx="8641655" cy="647700"/>
          </a:xfrm>
          <a:gradFill rotWithShape="1">
            <a:gsLst>
              <a:gs pos="0">
                <a:srgbClr val="CC3300"/>
              </a:gs>
              <a:gs pos="50000">
                <a:schemeClr val="bg1"/>
              </a:gs>
              <a:gs pos="100000">
                <a:srgbClr val="CC33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Areas where Visceral Leishmaniasis exists</a:t>
            </a:r>
          </a:p>
        </p:txBody>
      </p:sp>
      <p:pic>
        <p:nvPicPr>
          <p:cNvPr id="130062" name="Picture 14" descr="visceral leish map - 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9144000" cy="3619500"/>
          </a:xfrm>
        </p:spPr>
      </p:pic>
      <p:pic>
        <p:nvPicPr>
          <p:cNvPr id="130063" name="Picture 15" descr="visceral leish map - Copy (2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0650" y="3284538"/>
            <a:ext cx="514350" cy="371475"/>
          </a:xfrm>
        </p:spPr>
      </p:pic>
      <p:pic>
        <p:nvPicPr>
          <p:cNvPr id="130064" name="Picture 16" descr="visceral leish map - Copy (3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16238" y="1341438"/>
            <a:ext cx="504825" cy="342900"/>
          </a:xfrm>
        </p:spPr>
      </p:pic>
      <p:pic>
        <p:nvPicPr>
          <p:cNvPr id="130065" name="Picture 17" descr="visceral leish map - Copy (4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59113" y="4292600"/>
            <a:ext cx="514350" cy="333375"/>
          </a:xfrm>
        </p:spPr>
      </p:pic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5292725" y="5157788"/>
            <a:ext cx="3313113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Old world visceral </a:t>
            </a:r>
            <a:r>
              <a:rPr lang="en-US" sz="2800" dirty="0" err="1"/>
              <a:t>leishmaniasis</a:t>
            </a:r>
            <a:endParaRPr lang="en-US" sz="2800" dirty="0"/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611188" y="5157788"/>
            <a:ext cx="3168650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dirty="0"/>
              <a:t>New world visceral </a:t>
            </a:r>
            <a:r>
              <a:rPr lang="en-US" sz="2800" dirty="0" err="1"/>
              <a:t>leishmaniasis</a:t>
            </a:r>
            <a:r>
              <a:rPr lang="en-US" sz="2800" dirty="0"/>
              <a:t> </a:t>
            </a:r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 flipH="1" flipV="1">
            <a:off x="7956550" y="2349500"/>
            <a:ext cx="71438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 flipV="1">
            <a:off x="5572125" y="1989138"/>
            <a:ext cx="7938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H="1" flipV="1">
            <a:off x="2555875" y="4005263"/>
            <a:ext cx="4318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1908175" y="1628775"/>
            <a:ext cx="194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i="1"/>
              <a:t>L.infantum</a:t>
            </a:r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6659563" y="3573463"/>
            <a:ext cx="1944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i="1"/>
              <a:t>L.donovani</a:t>
            </a:r>
          </a:p>
        </p:txBody>
      </p: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2484438" y="4508500"/>
            <a:ext cx="1871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i="1"/>
              <a:t>L.chagasi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63713" y="4005263"/>
            <a:ext cx="1008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2400"/>
              <a:t>Brazil 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RAAFAT TAHA MOHAMED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nimBg="1"/>
      <p:bldP spid="130066" grpId="0" animBg="1"/>
      <p:bldP spid="130067" grpId="0" animBg="1"/>
      <p:bldP spid="130068" grpId="0" animBg="1"/>
      <p:bldP spid="130069" grpId="0" animBg="1"/>
      <p:bldP spid="130070" grpId="0" animBg="1"/>
      <p:bldP spid="130071" grpId="0"/>
      <p:bldP spid="130072" grpId="0"/>
      <p:bldP spid="13007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51520" y="188640"/>
            <a:ext cx="8642350" cy="719137"/>
          </a:xfr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rtl="0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 Visceral Leishmaniasis (Kala Azar)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1124744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348880"/>
            <a:ext cx="8280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* Cases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V.L</a:t>
            </a:r>
            <a:r>
              <a:rPr lang="en-US" sz="2400" dirty="0" smtClean="0"/>
              <a:t>. recorded annually are about 40.000.</a:t>
            </a:r>
            <a:endParaRPr lang="ar-S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924944"/>
            <a:ext cx="8280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* Annual </a:t>
            </a:r>
            <a:r>
              <a:rPr lang="en-US" sz="2400" u="sng" dirty="0" smtClean="0"/>
              <a:t>death</a:t>
            </a:r>
            <a:r>
              <a:rPr lang="en-US" sz="2400" dirty="0" smtClean="0"/>
              <a:t> range from 5.000 -10.000.</a:t>
            </a:r>
            <a:endParaRPr lang="ar-S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3356992"/>
            <a:ext cx="88924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* The Disease is endemic in Mediterranean area &amp; became indicator  </a:t>
            </a:r>
          </a:p>
          <a:p>
            <a:pPr algn="l" rtl="0"/>
            <a:r>
              <a:rPr lang="en-US" sz="2400" dirty="0" smtClean="0"/>
              <a:t>    for </a:t>
            </a:r>
            <a:r>
              <a:rPr lang="en-US" sz="2400" b="1" dirty="0" smtClean="0">
                <a:solidFill>
                  <a:srgbClr val="FF0000"/>
                </a:solidFill>
              </a:rPr>
              <a:t>AIDS</a:t>
            </a:r>
            <a:r>
              <a:rPr lang="en-US" sz="2400" dirty="0" smtClean="0"/>
              <a:t> patients in Spain.</a:t>
            </a:r>
            <a:endParaRPr lang="ar-S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4293096"/>
            <a:ext cx="8280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* The Disease is mainly </a:t>
            </a:r>
            <a:r>
              <a:rPr lang="en-US" sz="2400" b="1" dirty="0" smtClean="0"/>
              <a:t>Zoonotic</a:t>
            </a:r>
            <a:r>
              <a:rPr lang="en-US" sz="2400" dirty="0" smtClean="0"/>
              <a:t> among </a:t>
            </a:r>
            <a:r>
              <a:rPr lang="en-US" sz="2400" u="sng" dirty="0" smtClean="0"/>
              <a:t>dogs &amp; Rodents</a:t>
            </a:r>
            <a:r>
              <a:rPr lang="en-US" sz="2400" dirty="0" smtClean="0"/>
              <a:t>.</a:t>
            </a:r>
            <a:endParaRPr lang="ar-S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4725144"/>
            <a:ext cx="8280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* In </a:t>
            </a:r>
            <a:r>
              <a:rPr lang="en-US" sz="2400" dirty="0" smtClean="0">
                <a:solidFill>
                  <a:schemeClr val="tx2"/>
                </a:solidFill>
              </a:rPr>
              <a:t>India</a:t>
            </a:r>
            <a:r>
              <a:rPr lang="en-US" sz="2400" dirty="0" smtClean="0"/>
              <a:t> &amp; </a:t>
            </a:r>
            <a:r>
              <a:rPr lang="en-US" sz="2400" dirty="0" smtClean="0">
                <a:solidFill>
                  <a:schemeClr val="tx2"/>
                </a:solidFill>
              </a:rPr>
              <a:t>Bangladesh</a:t>
            </a:r>
            <a:r>
              <a:rPr lang="en-US" sz="2400" dirty="0" smtClean="0"/>
              <a:t> it is </a:t>
            </a:r>
            <a:r>
              <a:rPr lang="en-US" sz="2400" b="1" dirty="0" err="1" smtClean="0"/>
              <a:t>Anthroponotic</a:t>
            </a:r>
            <a:r>
              <a:rPr lang="en-US" sz="2400" dirty="0" smtClean="0"/>
              <a:t>.</a:t>
            </a:r>
            <a:endParaRPr lang="ar-SA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5301208"/>
            <a:ext cx="82809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* Endemicity is determined by close contact between </a:t>
            </a:r>
            <a:r>
              <a:rPr lang="en-US" sz="2400" b="1" dirty="0" smtClean="0"/>
              <a:t>Reservoir Host &amp; Vectors</a:t>
            </a:r>
            <a:r>
              <a:rPr lang="en-US" sz="2400" dirty="0" smtClean="0"/>
              <a:t> .</a:t>
            </a:r>
            <a:endParaRPr lang="ar-SA" sz="240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0" y="228600"/>
            <a:ext cx="8839200" cy="6629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sng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" name="Picture 4" descr="Leishmania_Life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424936" cy="5616624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16632"/>
            <a:ext cx="8640960" cy="6477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/>
          <a:lstStyle/>
          <a:p>
            <a:pPr marL="342900" lvl="0" indent="-342900" algn="ctr" rtl="0" eaLnBrk="0" hangingPunct="0">
              <a:spcBef>
                <a:spcPct val="20000"/>
              </a:spcBef>
              <a:defRPr/>
            </a:pPr>
            <a:r>
              <a:rPr lang="en-US" sz="3600" kern="0" dirty="0" smtClean="0">
                <a:solidFill>
                  <a:schemeClr val="bg1"/>
                </a:solidFill>
              </a:rPr>
              <a:t>The life cycle of </a:t>
            </a:r>
            <a:r>
              <a:rPr lang="en-US" sz="3600" i="1" kern="0" dirty="0" smtClean="0">
                <a:solidFill>
                  <a:schemeClr val="bg1"/>
                </a:solidFill>
              </a:rPr>
              <a:t>Leishmania</a:t>
            </a:r>
            <a:endParaRPr lang="en-US" sz="3600" i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188913"/>
            <a:ext cx="8640960" cy="6477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/>
          <a:lstStyle/>
          <a:p>
            <a:pPr marL="342900" lvl="0" indent="-342900" algn="ctr" rtl="0" eaLnBrk="0" hangingPunct="0">
              <a:spcBef>
                <a:spcPct val="20000"/>
              </a:spcBef>
              <a:defRPr/>
            </a:pPr>
            <a:r>
              <a:rPr lang="en-US" sz="3600" kern="0" dirty="0" smtClean="0">
                <a:solidFill>
                  <a:schemeClr val="bg1"/>
                </a:solidFill>
              </a:rPr>
              <a:t>The life cycle of </a:t>
            </a:r>
            <a:r>
              <a:rPr lang="en-US" sz="3600" i="1" kern="0" dirty="0" smtClean="0">
                <a:solidFill>
                  <a:schemeClr val="bg1"/>
                </a:solidFill>
              </a:rPr>
              <a:t>Leishmania</a:t>
            </a:r>
            <a:endParaRPr lang="en-US" sz="3600" i="1" kern="0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99592" y="2276872"/>
          <a:ext cx="6984776" cy="2088232"/>
        </p:xfrm>
        <a:graphic>
          <a:graphicData uri="http://schemas.openxmlformats.org/presentationml/2006/ole">
            <p:oleObj spid="_x0000_s1026" name="Packager Shell Object" showAsIcon="1" r:id="rId3" imgW="2248560" imgH="685800" progId="Package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68313" y="188913"/>
            <a:ext cx="8229600" cy="6477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Visceral Leishmaniasis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4888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51520" y="188640"/>
            <a:ext cx="8642350" cy="719137"/>
          </a:xfr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rtl="0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Visceral Leishmaniasis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33159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124744"/>
            <a:ext cx="28083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u="sng" dirty="0" smtClean="0"/>
              <a:t>1-Leishmanioma:</a:t>
            </a:r>
            <a:endParaRPr lang="ar-SA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45365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Small papule --- Nodule (rarely Ulcerate) ----- </a:t>
            </a:r>
            <a:r>
              <a:rPr lang="en-US" sz="2400" b="1" dirty="0" smtClean="0"/>
              <a:t>Amastigote</a:t>
            </a:r>
            <a:r>
              <a:rPr lang="en-US" sz="2400" dirty="0" smtClean="0"/>
              <a:t> within skin  macrophages.</a:t>
            </a:r>
            <a:endParaRPr lang="ar-S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212976"/>
            <a:ext cx="8892479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N.B: - Effective </a:t>
            </a:r>
            <a:r>
              <a:rPr lang="en-US" sz="2400" b="1" dirty="0" smtClean="0"/>
              <a:t>cellular immune response </a:t>
            </a:r>
            <a:r>
              <a:rPr lang="en-US" sz="2400" dirty="0" smtClean="0"/>
              <a:t>controls dissemination of   infection.</a:t>
            </a:r>
          </a:p>
          <a:p>
            <a:pPr algn="l">
              <a:buFontTx/>
              <a:buChar char="-"/>
            </a:pPr>
            <a:r>
              <a:rPr lang="en-US" sz="2400" b="1" dirty="0" smtClean="0"/>
              <a:t>Malnutrition &amp; Immunosuppression </a:t>
            </a:r>
            <a:r>
              <a:rPr lang="en-US" sz="2400" dirty="0" smtClean="0"/>
              <a:t>--- contribute in disease development. </a:t>
            </a:r>
          </a:p>
          <a:p>
            <a:pPr algn="l" rtl="0">
              <a:buFontTx/>
              <a:buChar char="-"/>
            </a:pPr>
            <a:r>
              <a:rPr lang="en-US" sz="2400" dirty="0" smtClean="0"/>
              <a:t>   </a:t>
            </a:r>
            <a:r>
              <a:rPr lang="en-US" sz="2400" b="1" dirty="0" smtClean="0"/>
              <a:t>V.L</a:t>
            </a:r>
            <a:r>
              <a:rPr lang="en-US" sz="2400" dirty="0" smtClean="0"/>
              <a:t>. is an </a:t>
            </a:r>
            <a:r>
              <a:rPr lang="en-US" sz="2400" b="1" dirty="0" smtClean="0"/>
              <a:t>immunosuppressive disease.</a:t>
            </a:r>
          </a:p>
          <a:p>
            <a:pPr algn="l" rtl="0">
              <a:buFontTx/>
              <a:buChar char="-"/>
            </a:pPr>
            <a:r>
              <a:rPr lang="en-US" sz="2400" dirty="0" smtClean="0"/>
              <a:t>  Children &amp; young Adults are more susceptible to the infection.</a:t>
            </a:r>
          </a:p>
          <a:p>
            <a:pPr algn="l" rtl="0"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b="1" dirty="0" smtClean="0"/>
              <a:t>Immunocompromized </a:t>
            </a:r>
            <a:r>
              <a:rPr lang="en-US" sz="2400" dirty="0" smtClean="0"/>
              <a:t>develop </a:t>
            </a:r>
            <a:r>
              <a:rPr lang="en-US" sz="2400" u="sng" dirty="0" smtClean="0"/>
              <a:t>highly fatal </a:t>
            </a:r>
            <a:r>
              <a:rPr lang="en-US" sz="2400" dirty="0" smtClean="0"/>
              <a:t>severely progressive disease.</a:t>
            </a:r>
          </a:p>
          <a:p>
            <a:pPr algn="l"/>
            <a:r>
              <a:rPr lang="en-US" sz="2400" dirty="0" smtClean="0"/>
              <a:t> </a:t>
            </a:r>
            <a:endParaRPr lang="ar-SA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1520" y="188640"/>
            <a:ext cx="8642350" cy="7191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5400000" scaled="1"/>
          </a:gra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Pathogenesis of Visceral Leishmaniasis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24744"/>
            <a:ext cx="87849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2-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Incubation period</a:t>
            </a:r>
            <a:r>
              <a:rPr lang="en-US" sz="2400" dirty="0" smtClean="0"/>
              <a:t>: several months to years, now it can be few days</a:t>
            </a:r>
            <a:endParaRPr lang="ar-S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87849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3-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</a:t>
            </a:r>
            <a:r>
              <a:rPr lang="en-US" sz="2400" dirty="0" smtClean="0"/>
              <a:t>spread from primary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lesion</a:t>
            </a:r>
            <a:r>
              <a:rPr lang="en-US" sz="2400" dirty="0" smtClean="0"/>
              <a:t> </a:t>
            </a:r>
            <a:r>
              <a:rPr lang="en-US" sz="2400" u="sng" dirty="0" smtClean="0"/>
              <a:t>haematogenously</a:t>
            </a:r>
            <a:r>
              <a:rPr lang="en-US" sz="2400" dirty="0" smtClean="0"/>
              <a:t> to organs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R.E.S</a:t>
            </a:r>
            <a:r>
              <a:rPr lang="en-US" sz="2400" dirty="0" smtClean="0"/>
              <a:t>. (</a:t>
            </a:r>
            <a:r>
              <a:rPr lang="en-US" sz="2400" b="1" dirty="0" smtClean="0">
                <a:solidFill>
                  <a:srgbClr val="FF0000"/>
                </a:solidFill>
              </a:rPr>
              <a:t>BONE MARROW – LYMPHOID TISSUE – SPLEEN – LIVER – G.I.T</a:t>
            </a:r>
            <a:r>
              <a:rPr lang="en-US" sz="2400" dirty="0" smtClean="0"/>
              <a:t> …etc.</a:t>
            </a:r>
            <a:endParaRPr lang="ar-S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852936"/>
            <a:ext cx="87849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4-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Amastigote</a:t>
            </a:r>
            <a:r>
              <a:rPr lang="en-US" sz="2400" dirty="0" smtClean="0"/>
              <a:t> multiply intracellularly         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granulomatous</a:t>
            </a:r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  <a:r>
              <a:rPr lang="en-US" sz="2400" dirty="0" smtClean="0"/>
              <a:t>      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Hyperplasia &amp; Hypertrophy </a:t>
            </a:r>
            <a:r>
              <a:rPr lang="en-US" sz="2400" dirty="0" smtClean="0"/>
              <a:t>of affected organ.</a:t>
            </a:r>
            <a:endParaRPr lang="ar-SA" sz="2400" dirty="0"/>
          </a:p>
        </p:txBody>
      </p:sp>
      <p:sp>
        <p:nvSpPr>
          <p:cNvPr id="8" name="Right Arrow 7"/>
          <p:cNvSpPr/>
          <p:nvPr/>
        </p:nvSpPr>
        <p:spPr>
          <a:xfrm>
            <a:off x="4932040" y="3068960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ight Arrow 8"/>
          <p:cNvSpPr/>
          <p:nvPr/>
        </p:nvSpPr>
        <p:spPr>
          <a:xfrm>
            <a:off x="1475656" y="3356992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251520" y="3789040"/>
            <a:ext cx="61926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Progressive disease may lead to the followings: </a:t>
            </a:r>
            <a:endParaRPr lang="ar-S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93096"/>
            <a:ext cx="87849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1-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marrow suppression</a:t>
            </a:r>
            <a:r>
              <a:rPr lang="en-US" sz="2400" dirty="0" smtClean="0"/>
              <a:t>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PANCYTOPENIA</a:t>
            </a:r>
            <a:r>
              <a:rPr lang="en-US" sz="2400" dirty="0" smtClean="0"/>
              <a:t> ( </a:t>
            </a:r>
            <a:r>
              <a:rPr lang="en-US" sz="2400" b="1" dirty="0" smtClean="0">
                <a:solidFill>
                  <a:srgbClr val="FF0000"/>
                </a:solidFill>
              </a:rPr>
              <a:t>Anemia </a:t>
            </a:r>
            <a:r>
              <a:rPr lang="en-US" sz="2400" dirty="0" smtClean="0"/>
              <a:t>– </a:t>
            </a:r>
            <a:r>
              <a:rPr lang="en-US" sz="2400" b="1" dirty="0" smtClean="0">
                <a:solidFill>
                  <a:srgbClr val="FF0000"/>
                </a:solidFill>
              </a:rPr>
              <a:t>Leucopenia /Neutropenia </a:t>
            </a:r>
            <a:r>
              <a:rPr lang="en-US" sz="2400" dirty="0" smtClean="0"/>
              <a:t>“tendency to bacterial infection” – </a:t>
            </a:r>
            <a:r>
              <a:rPr lang="en-US" sz="2400" b="1" dirty="0" smtClean="0">
                <a:solidFill>
                  <a:srgbClr val="FF0000"/>
                </a:solidFill>
              </a:rPr>
              <a:t>Thrombocytopenia</a:t>
            </a:r>
            <a:r>
              <a:rPr lang="en-US" sz="2400" dirty="0" smtClean="0"/>
              <a:t> “bleeding tendency”).</a:t>
            </a:r>
            <a:endParaRPr lang="ar-SA" sz="2400" dirty="0"/>
          </a:p>
        </p:txBody>
      </p:sp>
      <p:sp>
        <p:nvSpPr>
          <p:cNvPr id="12" name="Right Arrow 11"/>
          <p:cNvSpPr/>
          <p:nvPr/>
        </p:nvSpPr>
        <p:spPr>
          <a:xfrm>
            <a:off x="3635896" y="4437112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0" y="5373216"/>
            <a:ext cx="87849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2-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Massive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Splemomegaly</a:t>
            </a:r>
            <a:r>
              <a:rPr lang="en-US" sz="2400" dirty="0" smtClean="0"/>
              <a:t>                  </a:t>
            </a:r>
            <a:r>
              <a:rPr lang="en-US" sz="2400" b="1" dirty="0" smtClean="0"/>
              <a:t>early destruction &amp; short life  </a:t>
            </a:r>
          </a:p>
          <a:p>
            <a:pPr algn="l"/>
            <a:r>
              <a:rPr lang="en-US" sz="2400" b="1" dirty="0" smtClean="0"/>
              <a:t>    span of R.B.Cs                         Anemia</a:t>
            </a:r>
            <a:r>
              <a:rPr lang="en-US" sz="2400" dirty="0" smtClean="0"/>
              <a:t>.</a:t>
            </a:r>
            <a:endParaRPr lang="ar-SA" sz="2400" dirty="0"/>
          </a:p>
        </p:txBody>
      </p:sp>
      <p:sp>
        <p:nvSpPr>
          <p:cNvPr id="15" name="Right Arrow 14"/>
          <p:cNvSpPr/>
          <p:nvPr/>
        </p:nvSpPr>
        <p:spPr>
          <a:xfrm>
            <a:off x="3491880" y="5517232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Right Arrow 15"/>
          <p:cNvSpPr/>
          <p:nvPr/>
        </p:nvSpPr>
        <p:spPr>
          <a:xfrm>
            <a:off x="2555776" y="5877272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RAAFAT TAHA MOHAMED</a:t>
            </a:r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 animBg="1"/>
      <p:bldP spid="9" grpId="0" animBg="1"/>
      <p:bldP spid="10" grpId="0" animBg="1"/>
      <p:bldP spid="11" grpId="0"/>
      <p:bldP spid="12" grpId="0" animBg="1"/>
      <p:bldP spid="14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1296</Words>
  <Application>Microsoft Office PowerPoint</Application>
  <PresentationFormat>On-screen Show (4:3)</PresentationFormat>
  <Paragraphs>243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Blood Flagellates</vt:lpstr>
      <vt:lpstr>III- Visceral Leishmaniasis (Kala Azar)</vt:lpstr>
      <vt:lpstr>Areas where Visceral Leishmaniasis exists</vt:lpstr>
      <vt:lpstr>III- Visceral Leishmaniasis (Kala Azar)</vt:lpstr>
      <vt:lpstr>Slide 5</vt:lpstr>
      <vt:lpstr>Slide 6</vt:lpstr>
      <vt:lpstr>Slide 7</vt:lpstr>
      <vt:lpstr>Pathogenesis of Visceral Leishmaniasis</vt:lpstr>
      <vt:lpstr>Slide 9</vt:lpstr>
      <vt:lpstr>Slide 10</vt:lpstr>
      <vt:lpstr>Pathogenesis of Visceral Leishmaniasis</vt:lpstr>
      <vt:lpstr>Slide 12</vt:lpstr>
      <vt:lpstr>Clinical Picture of Visceral Leishmaniasis</vt:lpstr>
      <vt:lpstr>Clinical Picture of Visceral Leishmaniasis</vt:lpstr>
      <vt:lpstr>Slide 15</vt:lpstr>
      <vt:lpstr>Skin changes in visceral leishmaniasis</vt:lpstr>
      <vt:lpstr>Slide 17</vt:lpstr>
      <vt:lpstr>Slide 18</vt:lpstr>
      <vt:lpstr>Slide 19</vt:lpstr>
      <vt:lpstr>Slide 20</vt:lpstr>
      <vt:lpstr> Buffy Coat Method</vt:lpstr>
      <vt:lpstr>Treatment </vt:lpstr>
      <vt:lpstr>Control of Leishmaniasis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Pathogenesis of Visceral Leishmaniasis</dc:title>
  <dc:creator>RAAFAT</dc:creator>
  <cp:lastModifiedBy>RAAFAT</cp:lastModifiedBy>
  <cp:revision>47</cp:revision>
  <dcterms:created xsi:type="dcterms:W3CDTF">2012-02-17T17:52:45Z</dcterms:created>
  <dcterms:modified xsi:type="dcterms:W3CDTF">2015-02-21T21:36:37Z</dcterms:modified>
</cp:coreProperties>
</file>